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2" r:id="rId6"/>
    <p:sldId id="265" r:id="rId7"/>
    <p:sldId id="264" r:id="rId8"/>
    <p:sldId id="258" r:id="rId9"/>
    <p:sldId id="263" r:id="rId10"/>
    <p:sldId id="257" r:id="rId11"/>
    <p:sldId id="259" r:id="rId12"/>
    <p:sldId id="260" r:id="rId13"/>
    <p:sldId id="286" r:id="rId14"/>
    <p:sldId id="261" r:id="rId15"/>
    <p:sldId id="268" r:id="rId16"/>
    <p:sldId id="269" r:id="rId17"/>
    <p:sldId id="289" r:id="rId18"/>
    <p:sldId id="290" r:id="rId19"/>
    <p:sldId id="271" r:id="rId20"/>
    <p:sldId id="270" r:id="rId21"/>
    <p:sldId id="272" r:id="rId22"/>
    <p:sldId id="273" r:id="rId23"/>
    <p:sldId id="288" r:id="rId24"/>
    <p:sldId id="287" r:id="rId25"/>
    <p:sldId id="274" r:id="rId26"/>
    <p:sldId id="275" r:id="rId27"/>
    <p:sldId id="276" r:id="rId28"/>
    <p:sldId id="277" r:id="rId29"/>
    <p:sldId id="285" r:id="rId30"/>
    <p:sldId id="284" r:id="rId31"/>
    <p:sldId id="280" r:id="rId32"/>
    <p:sldId id="282" r:id="rId33"/>
    <p:sldId id="283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1B6CBD-2303-4AD3-BFAA-5F10F9762EB2}" v="10" dt="2022-03-24T17:33:38.691"/>
    <p1510:client id="{C769C08E-5B61-42BE-BDD5-F5C70FD4A201}" v="1" dt="2022-03-24T16:15:31.815"/>
    <p1510:client id="{F8A15C02-223B-4761-AC95-4904F7FA5701}" v="15" dt="2022-03-24T13:33:00.7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SARI LAHARI" userId="S::dl.21u10283@btech.nitdgp.ac.in::5ea5a923-6e04-478c-97e8-8c6cf1d12a13" providerId="AD" clId="Web-{C769C08E-5B61-42BE-BDD5-F5C70FD4A201}"/>
    <pc:docChg chg="modSld">
      <pc:chgData name="DASARI LAHARI" userId="S::dl.21u10283@btech.nitdgp.ac.in::5ea5a923-6e04-478c-97e8-8c6cf1d12a13" providerId="AD" clId="Web-{C769C08E-5B61-42BE-BDD5-F5C70FD4A201}" dt="2022-03-24T16:15:31.815" v="0" actId="1076"/>
      <pc:docMkLst>
        <pc:docMk/>
      </pc:docMkLst>
      <pc:sldChg chg="modSp">
        <pc:chgData name="DASARI LAHARI" userId="S::dl.21u10283@btech.nitdgp.ac.in::5ea5a923-6e04-478c-97e8-8c6cf1d12a13" providerId="AD" clId="Web-{C769C08E-5B61-42BE-BDD5-F5C70FD4A201}" dt="2022-03-24T16:15:31.815" v="0" actId="1076"/>
        <pc:sldMkLst>
          <pc:docMk/>
          <pc:sldMk cId="2659301308" sldId="265"/>
        </pc:sldMkLst>
        <pc:picChg chg="mod">
          <ac:chgData name="DASARI LAHARI" userId="S::dl.21u10283@btech.nitdgp.ac.in::5ea5a923-6e04-478c-97e8-8c6cf1d12a13" providerId="AD" clId="Web-{C769C08E-5B61-42BE-BDD5-F5C70FD4A201}" dt="2022-03-24T16:15:31.815" v="0" actId="1076"/>
          <ac:picMkLst>
            <pc:docMk/>
            <pc:sldMk cId="2659301308" sldId="265"/>
            <ac:picMk id="1026" creationId="{00000000-0000-0000-0000-000000000000}"/>
          </ac:picMkLst>
        </pc:picChg>
      </pc:sldChg>
    </pc:docChg>
  </pc:docChgLst>
  <pc:docChgLst>
    <pc:chgData name="SHOBHIT DHAR" userId="S::sd.21u10094@btech.nitdgp.ac.in::73c2b710-1486-461d-bd8e-72bb1cd93acb" providerId="AD" clId="Web-{F8A15C02-223B-4761-AC95-4904F7FA5701}"/>
    <pc:docChg chg="modSld">
      <pc:chgData name="SHOBHIT DHAR" userId="S::sd.21u10094@btech.nitdgp.ac.in::73c2b710-1486-461d-bd8e-72bb1cd93acb" providerId="AD" clId="Web-{F8A15C02-223B-4761-AC95-4904F7FA5701}" dt="2022-03-24T13:32:59.071" v="8" actId="20577"/>
      <pc:docMkLst>
        <pc:docMk/>
      </pc:docMkLst>
      <pc:sldChg chg="modSp">
        <pc:chgData name="SHOBHIT DHAR" userId="S::sd.21u10094@btech.nitdgp.ac.in::73c2b710-1486-461d-bd8e-72bb1cd93acb" providerId="AD" clId="Web-{F8A15C02-223B-4761-AC95-4904F7FA5701}" dt="2022-03-24T13:32:59.071" v="8" actId="20577"/>
        <pc:sldMkLst>
          <pc:docMk/>
          <pc:sldMk cId="2589593979" sldId="257"/>
        </pc:sldMkLst>
        <pc:spChg chg="mod">
          <ac:chgData name="SHOBHIT DHAR" userId="S::sd.21u10094@btech.nitdgp.ac.in::73c2b710-1486-461d-bd8e-72bb1cd93acb" providerId="AD" clId="Web-{F8A15C02-223B-4761-AC95-4904F7FA5701}" dt="2022-03-24T13:32:49.212" v="4" actId="20577"/>
          <ac:spMkLst>
            <pc:docMk/>
            <pc:sldMk cId="2589593979" sldId="257"/>
            <ac:spMk id="8" creationId="{00000000-0000-0000-0000-000000000000}"/>
          </ac:spMkLst>
        </pc:spChg>
        <pc:spChg chg="mod">
          <ac:chgData name="SHOBHIT DHAR" userId="S::sd.21u10094@btech.nitdgp.ac.in::73c2b710-1486-461d-bd8e-72bb1cd93acb" providerId="AD" clId="Web-{F8A15C02-223B-4761-AC95-4904F7FA5701}" dt="2022-03-24T13:32:59.071" v="8" actId="20577"/>
          <ac:spMkLst>
            <pc:docMk/>
            <pc:sldMk cId="2589593979" sldId="257"/>
            <ac:spMk id="13" creationId="{00000000-0000-0000-0000-000000000000}"/>
          </ac:spMkLst>
        </pc:spChg>
      </pc:sldChg>
    </pc:docChg>
  </pc:docChgLst>
  <pc:docChgLst>
    <pc:chgData name="MRIDUL KANTI SIKDER" userId="S::mks.21u10003@btech.nitdgp.ac.in::38a139dd-7abb-409b-b488-a2051b9248b8" providerId="AD" clId="Web-{6B1B6CBD-2303-4AD3-BFAA-5F10F9762EB2}"/>
    <pc:docChg chg="modSld">
      <pc:chgData name="MRIDUL KANTI SIKDER" userId="S::mks.21u10003@btech.nitdgp.ac.in::38a139dd-7abb-409b-b488-a2051b9248b8" providerId="AD" clId="Web-{6B1B6CBD-2303-4AD3-BFAA-5F10F9762EB2}" dt="2022-03-24T17:33:38.691" v="9" actId="14100"/>
      <pc:docMkLst>
        <pc:docMk/>
      </pc:docMkLst>
      <pc:sldChg chg="modSp">
        <pc:chgData name="MRIDUL KANTI SIKDER" userId="S::mks.21u10003@btech.nitdgp.ac.in::38a139dd-7abb-409b-b488-a2051b9248b8" providerId="AD" clId="Web-{6B1B6CBD-2303-4AD3-BFAA-5F10F9762EB2}" dt="2022-03-24T17:24:10.951" v="4" actId="14100"/>
        <pc:sldMkLst>
          <pc:docMk/>
          <pc:sldMk cId="2093715877" sldId="258"/>
        </pc:sldMkLst>
        <pc:grpChg chg="mod">
          <ac:chgData name="MRIDUL KANTI SIKDER" userId="S::mks.21u10003@btech.nitdgp.ac.in::38a139dd-7abb-409b-b488-a2051b9248b8" providerId="AD" clId="Web-{6B1B6CBD-2303-4AD3-BFAA-5F10F9762EB2}" dt="2022-03-24T17:24:04.983" v="3" actId="1076"/>
          <ac:grpSpMkLst>
            <pc:docMk/>
            <pc:sldMk cId="2093715877" sldId="258"/>
            <ac:grpSpMk id="6" creationId="{00000000-0000-0000-0000-000000000000}"/>
          </ac:grpSpMkLst>
        </pc:grpChg>
        <pc:picChg chg="mod">
          <ac:chgData name="MRIDUL KANTI SIKDER" userId="S::mks.21u10003@btech.nitdgp.ac.in::38a139dd-7abb-409b-b488-a2051b9248b8" providerId="AD" clId="Web-{6B1B6CBD-2303-4AD3-BFAA-5F10F9762EB2}" dt="2022-03-24T17:24:00.858" v="2" actId="1076"/>
          <ac:picMkLst>
            <pc:docMk/>
            <pc:sldMk cId="2093715877" sldId="258"/>
            <ac:picMk id="1028" creationId="{00000000-0000-0000-0000-000000000000}"/>
          </ac:picMkLst>
        </pc:picChg>
        <pc:picChg chg="mod">
          <ac:chgData name="MRIDUL KANTI SIKDER" userId="S::mks.21u10003@btech.nitdgp.ac.in::38a139dd-7abb-409b-b488-a2051b9248b8" providerId="AD" clId="Web-{6B1B6CBD-2303-4AD3-BFAA-5F10F9762EB2}" dt="2022-03-24T17:24:10.951" v="4" actId="14100"/>
          <ac:picMkLst>
            <pc:docMk/>
            <pc:sldMk cId="2093715877" sldId="258"/>
            <ac:picMk id="3077" creationId="{00000000-0000-0000-0000-000000000000}"/>
          </ac:picMkLst>
        </pc:picChg>
      </pc:sldChg>
      <pc:sldChg chg="modSp">
        <pc:chgData name="MRIDUL KANTI SIKDER" userId="S::mks.21u10003@btech.nitdgp.ac.in::38a139dd-7abb-409b-b488-a2051b9248b8" providerId="AD" clId="Web-{6B1B6CBD-2303-4AD3-BFAA-5F10F9762EB2}" dt="2022-03-24T17:30:47.346" v="6" actId="14100"/>
        <pc:sldMkLst>
          <pc:docMk/>
          <pc:sldMk cId="803396092" sldId="259"/>
        </pc:sldMkLst>
        <pc:spChg chg="mod">
          <ac:chgData name="MRIDUL KANTI SIKDER" userId="S::mks.21u10003@btech.nitdgp.ac.in::38a139dd-7abb-409b-b488-a2051b9248b8" providerId="AD" clId="Web-{6B1B6CBD-2303-4AD3-BFAA-5F10F9762EB2}" dt="2022-03-24T17:30:47.346" v="6" actId="14100"/>
          <ac:spMkLst>
            <pc:docMk/>
            <pc:sldMk cId="803396092" sldId="259"/>
            <ac:spMk id="22" creationId="{00000000-0000-0000-0000-000000000000}"/>
          </ac:spMkLst>
        </pc:spChg>
      </pc:sldChg>
      <pc:sldChg chg="modSp">
        <pc:chgData name="MRIDUL KANTI SIKDER" userId="S::mks.21u10003@btech.nitdgp.ac.in::38a139dd-7abb-409b-b488-a2051b9248b8" providerId="AD" clId="Web-{6B1B6CBD-2303-4AD3-BFAA-5F10F9762EB2}" dt="2022-03-24T17:33:38.691" v="9" actId="14100"/>
        <pc:sldMkLst>
          <pc:docMk/>
          <pc:sldMk cId="3814200794" sldId="260"/>
        </pc:sldMkLst>
        <pc:spChg chg="mod">
          <ac:chgData name="MRIDUL KANTI SIKDER" userId="S::mks.21u10003@btech.nitdgp.ac.in::38a139dd-7abb-409b-b488-a2051b9248b8" providerId="AD" clId="Web-{6B1B6CBD-2303-4AD3-BFAA-5F10F9762EB2}" dt="2022-03-24T17:33:38.691" v="9" actId="14100"/>
          <ac:spMkLst>
            <pc:docMk/>
            <pc:sldMk cId="3814200794" sldId="260"/>
            <ac:spMk id="12" creationId="{00000000-0000-0000-0000-000000000000}"/>
          </ac:spMkLst>
        </pc:spChg>
      </pc:sldChg>
      <pc:sldChg chg="modSp">
        <pc:chgData name="MRIDUL KANTI SIKDER" userId="S::mks.21u10003@btech.nitdgp.ac.in::38a139dd-7abb-409b-b488-a2051b9248b8" providerId="AD" clId="Web-{6B1B6CBD-2303-4AD3-BFAA-5F10F9762EB2}" dt="2022-03-24T16:22:14.246" v="0" actId="1076"/>
        <pc:sldMkLst>
          <pc:docMk/>
          <pc:sldMk cId="3709586244" sldId="264"/>
        </pc:sldMkLst>
        <pc:picChg chg="mod">
          <ac:chgData name="MRIDUL KANTI SIKDER" userId="S::mks.21u10003@btech.nitdgp.ac.in::38a139dd-7abb-409b-b488-a2051b9248b8" providerId="AD" clId="Web-{6B1B6CBD-2303-4AD3-BFAA-5F10F9762EB2}" dt="2022-03-24T16:22:14.246" v="0" actId="1076"/>
          <ac:picMkLst>
            <pc:docMk/>
            <pc:sldMk cId="3709586244" sldId="264"/>
            <ac:picMk id="1032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95B06-150A-4869-8CE2-AA9BD8E1C2FB}" type="datetimeFigureOut">
              <a:rPr lang="en-IN" smtClean="0"/>
              <a:t>24-03-2022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5CC0-40E7-4886-87E6-D841D6C303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1335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95B06-150A-4869-8CE2-AA9BD8E1C2FB}" type="datetimeFigureOut">
              <a:rPr lang="en-IN" smtClean="0"/>
              <a:t>24-03-2022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5CC0-40E7-4886-87E6-D841D6C303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1863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95B06-150A-4869-8CE2-AA9BD8E1C2FB}" type="datetimeFigureOut">
              <a:rPr lang="en-IN" smtClean="0"/>
              <a:t>24-03-2022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5CC0-40E7-4886-87E6-D841D6C303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1341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95B06-150A-4869-8CE2-AA9BD8E1C2FB}" type="datetimeFigureOut">
              <a:rPr lang="en-IN" smtClean="0"/>
              <a:t>24-03-2022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5CC0-40E7-4886-87E6-D841D6C303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445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95B06-150A-4869-8CE2-AA9BD8E1C2FB}" type="datetimeFigureOut">
              <a:rPr lang="en-IN" smtClean="0"/>
              <a:t>24-03-2022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5CC0-40E7-4886-87E6-D841D6C303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414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95B06-150A-4869-8CE2-AA9BD8E1C2FB}" type="datetimeFigureOut">
              <a:rPr lang="en-IN" smtClean="0"/>
              <a:t>24-03-2022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5CC0-40E7-4886-87E6-D841D6C303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0654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95B06-150A-4869-8CE2-AA9BD8E1C2FB}" type="datetimeFigureOut">
              <a:rPr lang="en-IN" smtClean="0"/>
              <a:t>24-03-2022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5CC0-40E7-4886-87E6-D841D6C303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47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95B06-150A-4869-8CE2-AA9BD8E1C2FB}" type="datetimeFigureOut">
              <a:rPr lang="en-IN" smtClean="0"/>
              <a:t>24-03-2022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5CC0-40E7-4886-87E6-D841D6C303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0175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95B06-150A-4869-8CE2-AA9BD8E1C2FB}" type="datetimeFigureOut">
              <a:rPr lang="en-IN" smtClean="0"/>
              <a:t>24-03-2022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5CC0-40E7-4886-87E6-D841D6C303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9230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95B06-150A-4869-8CE2-AA9BD8E1C2FB}" type="datetimeFigureOut">
              <a:rPr lang="en-IN" smtClean="0"/>
              <a:t>24-03-2022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5CC0-40E7-4886-87E6-D841D6C303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8390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95B06-150A-4869-8CE2-AA9BD8E1C2FB}" type="datetimeFigureOut">
              <a:rPr lang="en-IN" smtClean="0"/>
              <a:t>24-03-2022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75CC0-40E7-4886-87E6-D841D6C303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0657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B95B06-150A-4869-8CE2-AA9BD8E1C2FB}" type="datetimeFigureOut">
              <a:rPr lang="en-IN" smtClean="0"/>
              <a:t>24-03-2022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875CC0-40E7-4886-87E6-D841D6C303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769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gif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332656"/>
            <a:ext cx="856895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8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Brief Outline:</a:t>
            </a:r>
            <a:endParaRPr lang="en-IN" sz="2000" b="1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Internal structure of the Earth</a:t>
            </a:r>
          </a:p>
          <a:p>
            <a:pPr marL="800100" lvl="1" indent="-3429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Lithosphere</a:t>
            </a:r>
          </a:p>
          <a:p>
            <a:pPr marL="800100" lvl="1" indent="-3429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Structure of the Crust</a:t>
            </a:r>
          </a:p>
          <a:p>
            <a:pPr marL="800100" lvl="1" indent="-3429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Composition of the Earth Crust</a:t>
            </a:r>
          </a:p>
          <a:p>
            <a:pPr marL="800100" lvl="1" indent="-3429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Minerals and Rocks</a:t>
            </a:r>
          </a:p>
          <a:p>
            <a:pPr marL="800100" lvl="1" indent="-3429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Rock Cycle</a:t>
            </a:r>
          </a:p>
          <a:p>
            <a:pPr marL="800100" lvl="1" indent="-3429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Structures related to rocks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Plate Tectonics</a:t>
            </a:r>
            <a:endParaRPr lang="en-I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0797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ctrTitle"/>
          </p:nvPr>
        </p:nvSpPr>
        <p:spPr>
          <a:xfrm>
            <a:off x="1603375" y="115888"/>
            <a:ext cx="5829300" cy="755650"/>
          </a:xfrm>
        </p:spPr>
        <p:txBody>
          <a:bodyPr/>
          <a:lstStyle/>
          <a:p>
            <a:pPr eaLnBrk="1" hangingPunct="1"/>
            <a:r>
              <a:rPr lang="en-IN" alt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Properties of MINERALS</a:t>
            </a:r>
          </a:p>
        </p:txBody>
      </p:sp>
      <p:sp>
        <p:nvSpPr>
          <p:cNvPr id="8" name="Rectangle 7"/>
          <p:cNvSpPr/>
          <p:nvPr/>
        </p:nvSpPr>
        <p:spPr>
          <a:xfrm>
            <a:off x="7451725" y="6237288"/>
            <a:ext cx="1692275" cy="62071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sz="1350"/>
          </a:p>
        </p:txBody>
      </p:sp>
      <p:sp>
        <p:nvSpPr>
          <p:cNvPr id="9" name="Subtitle 2"/>
          <p:cNvSpPr txBox="1">
            <a:spLocks/>
          </p:cNvSpPr>
          <p:nvPr/>
        </p:nvSpPr>
        <p:spPr bwMode="auto">
          <a:xfrm>
            <a:off x="7596188" y="6243638"/>
            <a:ext cx="1789112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fontAlgn="auto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1050" b="1">
                <a:latin typeface="Times New Roman" panose="02020603050405020304" pitchFamily="18" charset="0"/>
                <a:cs typeface="Times New Roman" panose="02020603050405020304" pitchFamily="18" charset="0"/>
              </a:rPr>
              <a:t>Dr. </a:t>
            </a:r>
            <a:r>
              <a:rPr lang="en-US" altLang="en-US" sz="105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Manoj</a:t>
            </a:r>
            <a:r>
              <a:rPr lang="en-US" altLang="en-US" sz="1050" b="1">
                <a:latin typeface="Times New Roman" panose="02020603050405020304" pitchFamily="18" charset="0"/>
                <a:cs typeface="Times New Roman" panose="02020603050405020304" pitchFamily="18" charset="0"/>
              </a:rPr>
              <a:t> Kumar Ozha</a:t>
            </a:r>
          </a:p>
          <a:p>
            <a:pPr algn="just" eaLnBrk="1" fontAlgn="auto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1050" b="1">
                <a:latin typeface="Times New Roman" panose="02020603050405020304" pitchFamily="18" charset="0"/>
                <a:cs typeface="Times New Roman" panose="02020603050405020304" pitchFamily="18" charset="0"/>
              </a:rPr>
              <a:t>Dept. of EES</a:t>
            </a:r>
          </a:p>
          <a:p>
            <a:pPr algn="just" eaLnBrk="1" fontAlgn="auto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1050" b="1">
                <a:latin typeface="Times New Roman" panose="02020603050405020304" pitchFamily="18" charset="0"/>
                <a:cs typeface="Times New Roman" panose="02020603050405020304" pitchFamily="18" charset="0"/>
              </a:rPr>
              <a:t>NIT Durgapur</a:t>
            </a:r>
            <a:endParaRPr lang="en-IN" altLang="en-US" sz="105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373063" y="981075"/>
            <a:ext cx="8118475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70000"/>
              </a:lnSpc>
              <a:spcBef>
                <a:spcPts val="1800"/>
              </a:spcBef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Physical Properties</a:t>
            </a:r>
            <a:endParaRPr lang="en-US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350838" y="1773238"/>
            <a:ext cx="8116887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1" algn="just" eaLnBrk="1" hangingPunct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</a:p>
          <a:p>
            <a:pPr lvl="1" algn="just" eaLnBrk="1" hangingPunct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Streak</a:t>
            </a:r>
          </a:p>
          <a:p>
            <a:pPr lvl="1" algn="just" eaLnBrk="1" hangingPunct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Hardness</a:t>
            </a:r>
          </a:p>
          <a:p>
            <a:pPr lvl="1" algn="just" eaLnBrk="1" hangingPunct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Specific Gravity</a:t>
            </a:r>
          </a:p>
          <a:p>
            <a:pPr lvl="1" algn="just" eaLnBrk="1" hangingPunct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Cleavage</a:t>
            </a:r>
          </a:p>
          <a:p>
            <a:pPr lvl="1" algn="just" eaLnBrk="1" hangingPunct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Fracture</a:t>
            </a:r>
          </a:p>
          <a:p>
            <a:pPr lvl="1" algn="just" eaLnBrk="1" hangingPunct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Luster</a:t>
            </a:r>
          </a:p>
          <a:p>
            <a:pPr lvl="1" algn="just" eaLnBrk="1" hangingPunct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Form</a:t>
            </a:r>
          </a:p>
          <a:p>
            <a:pPr lvl="1" algn="just" eaLnBrk="1" hangingPunct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Magnetic</a:t>
            </a:r>
          </a:p>
          <a:p>
            <a:pPr lvl="1" algn="just" eaLnBrk="1" hangingPunct="1">
              <a:lnSpc>
                <a:spcPct val="170000"/>
              </a:lnSpc>
              <a:buFont typeface="Arial" panose="020B0604020202020204" pitchFamily="34" charset="0"/>
              <a:buNone/>
            </a:pPr>
            <a:endParaRPr lang="en-US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3203575" y="981075"/>
            <a:ext cx="8116888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70000"/>
              </a:lnSpc>
              <a:spcBef>
                <a:spcPts val="1800"/>
              </a:spcBef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Optical Properties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6011863" y="993775"/>
            <a:ext cx="8116887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70000"/>
              </a:lnSpc>
              <a:spcBef>
                <a:spcPts val="1800"/>
              </a:spcBef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Chemical Properties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2843808" y="1773238"/>
            <a:ext cx="8116887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1" algn="just" eaLnBrk="1" hangingPunct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</a:p>
          <a:p>
            <a:pPr lvl="1" algn="just" eaLnBrk="1" hangingPunct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alt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Pleochroism</a:t>
            </a:r>
            <a:endParaRPr lang="en-US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eaLnBrk="1" hangingPunct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Anemotropism</a:t>
            </a:r>
          </a:p>
          <a:p>
            <a:pPr lvl="1" algn="just" eaLnBrk="1" hangingPunct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Extinction</a:t>
            </a:r>
          </a:p>
          <a:p>
            <a:pPr lvl="1" algn="just" eaLnBrk="1" hangingPunct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Straight and Inclined Extinction</a:t>
            </a:r>
          </a:p>
          <a:p>
            <a:pPr lvl="1" algn="just" eaLnBrk="1" hangingPunct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Interference color</a:t>
            </a:r>
          </a:p>
          <a:p>
            <a:pPr lvl="1" algn="just" eaLnBrk="1" hangingPunct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Birefringence</a:t>
            </a:r>
          </a:p>
          <a:p>
            <a:pPr lvl="1" algn="just" eaLnBrk="1" hangingPunct="1">
              <a:lnSpc>
                <a:spcPct val="170000"/>
              </a:lnSpc>
              <a:buFont typeface="Arial" panose="020B0604020202020204" pitchFamily="34" charset="0"/>
              <a:buNone/>
            </a:pPr>
            <a:endParaRPr lang="en-US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506" name="Picture 2" descr="MOHS Hardness Scale Rock and Mineral Collection - ID chart | Rocks and  minerals, Minerals, Rock identific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5" t="8769" r="6146"/>
          <a:stretch>
            <a:fillRect/>
          </a:stretch>
        </p:blipFill>
        <p:spPr bwMode="auto">
          <a:xfrm>
            <a:off x="2749253" y="1556792"/>
            <a:ext cx="3600450" cy="511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6034088" y="1773237"/>
            <a:ext cx="8116887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1" algn="just" eaLnBrk="1" hangingPunct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Reaction to </a:t>
            </a:r>
            <a:r>
              <a:rPr lang="en-US" alt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HCl</a:t>
            </a:r>
            <a:endParaRPr lang="en-US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eaLnBrk="1" hangingPunct="1">
              <a:lnSpc>
                <a:spcPct val="170000"/>
              </a:lnSpc>
              <a:buFont typeface="Arial" panose="020B0604020202020204" pitchFamily="34" charset="0"/>
              <a:buNone/>
            </a:pPr>
            <a:endParaRPr lang="en-US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71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  <p:bldP spid="11" grpId="1" build="allAtOnce"/>
      <p:bldP spid="12" grpId="0" build="p"/>
      <p:bldP spid="13" grpId="0" build="p"/>
      <p:bldP spid="14" grpId="0" build="p"/>
      <p:bldP spid="14" grpId="1" build="allAtOnce"/>
      <p:bldP spid="1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types of roc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75754"/>
            <a:ext cx="8493478" cy="477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-171400"/>
            <a:ext cx="7772400" cy="1008113"/>
          </a:xfrm>
        </p:spPr>
        <p:txBody>
          <a:bodyPr>
            <a:normAutofit/>
          </a:bodyPr>
          <a:lstStyle/>
          <a:p>
            <a:r>
              <a:rPr lang="en-IN" sz="3000">
                <a:latin typeface="Times New Roman" panose="02020603050405020304" pitchFamily="18" charset="0"/>
                <a:cs typeface="Times New Roman" panose="02020603050405020304" pitchFamily="18" charset="0"/>
              </a:rPr>
              <a:t>ROCKS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725795"/>
            <a:ext cx="9036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A natural substance, a solid aggregate of one or more minerals or at time </a:t>
            </a:r>
            <a:r>
              <a:rPr lang="en-IN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mineraloids</a:t>
            </a: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21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-243409"/>
            <a:ext cx="7772400" cy="1008113"/>
          </a:xfrm>
        </p:spPr>
        <p:txBody>
          <a:bodyPr>
            <a:normAutofit/>
          </a:bodyPr>
          <a:lstStyle/>
          <a:p>
            <a:r>
              <a:rPr lang="en-IN" sz="3000">
                <a:latin typeface="Times New Roman" panose="02020603050405020304" pitchFamily="18" charset="0"/>
                <a:cs typeface="Times New Roman" panose="02020603050405020304" pitchFamily="18" charset="0"/>
              </a:rPr>
              <a:t>ROCKS Exposure </a:t>
            </a:r>
          </a:p>
        </p:txBody>
      </p:sp>
      <p:pic>
        <p:nvPicPr>
          <p:cNvPr id="4100" name="Picture 4" descr="D:\Project\For Ph.D\Documentation\Field Photos\2013_samarkiya field photos\My photo\Day_1\DSC0333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717032"/>
            <a:ext cx="4129081" cy="2322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D:\Project\For Ph.D\Documentation\Field Photos\2013_samarkiya field photos\My photo\Day_1\DSC0335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133" y="788481"/>
            <a:ext cx="4182199" cy="235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698679"/>
            <a:ext cx="4576570" cy="2322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865678" y="3068960"/>
            <a:ext cx="1433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Igneous</a:t>
            </a:r>
            <a:endParaRPr lang="en-I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9833" y="6039641"/>
            <a:ext cx="1952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Sedimentary</a:t>
            </a:r>
            <a:endParaRPr lang="en-I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32361" y="6021288"/>
            <a:ext cx="1952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Metamorphic</a:t>
            </a:r>
            <a:endParaRPr lang="en-I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3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-171400"/>
            <a:ext cx="7772400" cy="1008113"/>
          </a:xfrm>
        </p:spPr>
        <p:txBody>
          <a:bodyPr>
            <a:normAutofit/>
          </a:bodyPr>
          <a:lstStyle/>
          <a:p>
            <a:r>
              <a:rPr lang="en-IN" sz="3000">
                <a:latin typeface="Times New Roman" panose="02020603050405020304" pitchFamily="18" charset="0"/>
                <a:cs typeface="Times New Roman" panose="02020603050405020304" pitchFamily="18" charset="0"/>
              </a:rPr>
              <a:t>Igneous Rocks </a:t>
            </a:r>
          </a:p>
        </p:txBody>
      </p:sp>
      <p:pic>
        <p:nvPicPr>
          <p:cNvPr id="3076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051" y="1124744"/>
            <a:ext cx="5196453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0" y="620688"/>
            <a:ext cx="810039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Igneous rocks are further subdivide into various types, which solely depend upon its:</a:t>
            </a:r>
          </a:p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I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 of emplacement 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Extrusive/Volcanic</a:t>
            </a:r>
          </a:p>
          <a:p>
            <a:pPr marL="2171700" lvl="4" indent="-342900">
              <a:buFont typeface="Wingdings" panose="05000000000000000000" pitchFamily="2" charset="2"/>
              <a:buChar char="ü"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E.g., Basalt, Rhyolite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Intrusive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Plutonic</a:t>
            </a:r>
          </a:p>
          <a:p>
            <a:pPr marL="2171700" lvl="4" indent="-342900">
              <a:buFont typeface="Wingdings" panose="05000000000000000000" pitchFamily="2" charset="2"/>
              <a:buChar char="ü"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Granite, Gabbro 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Hypabyssal</a:t>
            </a:r>
          </a:p>
          <a:p>
            <a:pPr marL="2171700" lvl="4" indent="-342900">
              <a:buFont typeface="Wingdings" panose="05000000000000000000" pitchFamily="2" charset="2"/>
              <a:buChar char="ü"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Dolerite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I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Texture: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Fine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Coarse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endParaRPr lang="en-IN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IN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Chemical Composition (Based on Silica)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Acidic (66% Silica)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Intermediate (66-55% Silica)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Basic (55-44% Silica)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Ultrabasic (&lt;44% Silica)</a:t>
            </a:r>
          </a:p>
        </p:txBody>
      </p:sp>
      <p:pic>
        <p:nvPicPr>
          <p:cNvPr id="3078" name="Picture 6" descr="Image result for intrusive igneous rocks form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656" y="3700957"/>
            <a:ext cx="3765848" cy="282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29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-171400"/>
            <a:ext cx="7772400" cy="1008113"/>
          </a:xfrm>
        </p:spPr>
        <p:txBody>
          <a:bodyPr>
            <a:normAutofit/>
          </a:bodyPr>
          <a:lstStyle/>
          <a:p>
            <a:r>
              <a:rPr lang="en-IN" sz="3000">
                <a:latin typeface="Times New Roman" panose="02020603050405020304" pitchFamily="18" charset="0"/>
                <a:cs typeface="Times New Roman" panose="02020603050405020304" pitchFamily="18" charset="0"/>
              </a:rPr>
              <a:t>Igneous Rocks </a:t>
            </a:r>
          </a:p>
        </p:txBody>
      </p:sp>
      <p:pic>
        <p:nvPicPr>
          <p:cNvPr id="14" name="Picture 4" descr="Image result for types igneous rock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6"/>
          <a:stretch/>
        </p:blipFill>
        <p:spPr bwMode="auto">
          <a:xfrm>
            <a:off x="755576" y="1010183"/>
            <a:ext cx="7709595" cy="569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53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-171400"/>
            <a:ext cx="7772400" cy="1008113"/>
          </a:xfrm>
        </p:spPr>
        <p:txBody>
          <a:bodyPr>
            <a:normAutofit/>
          </a:bodyPr>
          <a:lstStyle/>
          <a:p>
            <a:r>
              <a:rPr lang="en-IN" sz="3000">
                <a:latin typeface="Times New Roman" panose="02020603050405020304" pitchFamily="18" charset="0"/>
                <a:cs typeface="Times New Roman" panose="02020603050405020304" pitchFamily="18" charset="0"/>
              </a:rPr>
              <a:t>Igneous Rocks </a:t>
            </a:r>
          </a:p>
        </p:txBody>
      </p:sp>
      <p:pic>
        <p:nvPicPr>
          <p:cNvPr id="14" name="Picture 4" descr="Image result for types igneous rock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6"/>
          <a:stretch/>
        </p:blipFill>
        <p:spPr bwMode="auto">
          <a:xfrm>
            <a:off x="755576" y="1010183"/>
            <a:ext cx="7709595" cy="569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types of roc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060487"/>
            <a:ext cx="7806714" cy="565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78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-171400"/>
            <a:ext cx="7772400" cy="1008113"/>
          </a:xfrm>
        </p:spPr>
        <p:txBody>
          <a:bodyPr>
            <a:normAutofit/>
          </a:bodyPr>
          <a:lstStyle/>
          <a:p>
            <a:r>
              <a:rPr lang="en-IN" sz="3000">
                <a:latin typeface="Times New Roman" panose="02020603050405020304" pitchFamily="18" charset="0"/>
                <a:cs typeface="Times New Roman" panose="02020603050405020304" pitchFamily="18" charset="0"/>
              </a:rPr>
              <a:t>Sedimentary Rocks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512" y="656977"/>
            <a:ext cx="810039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Natural agencies like wind, running water, peculating underground water, glaciers are always in motion, and accordingly cause continuous wear and tear.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products of such activities results sediment under favourable condition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Compaction of these sediments results in sedimentary rocks or Secondary rocks</a:t>
            </a:r>
          </a:p>
        </p:txBody>
      </p:sp>
      <p:pic>
        <p:nvPicPr>
          <p:cNvPr id="1028" name="Picture 4" descr="Image result for types of sedimentary rocks form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708920"/>
            <a:ext cx="8842106" cy="358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Image result for limesto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10" descr="Image result for limeston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12" descr="Image result for limeston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AutoShape 14" descr="Image result for limeston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1" name="Group 10"/>
          <p:cNvGrpSpPr/>
          <p:nvPr/>
        </p:nvGrpSpPr>
        <p:grpSpPr>
          <a:xfrm>
            <a:off x="-23192" y="2924944"/>
            <a:ext cx="8878456" cy="3861048"/>
            <a:chOff x="-23192" y="2924944"/>
            <a:chExt cx="8878456" cy="3861048"/>
          </a:xfrm>
        </p:grpSpPr>
        <p:pic>
          <p:nvPicPr>
            <p:cNvPr id="1026" name="Picture 2" descr="Related image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20" r="6648"/>
            <a:stretch/>
          </p:blipFill>
          <p:spPr bwMode="auto">
            <a:xfrm>
              <a:off x="4067944" y="2924944"/>
              <a:ext cx="2267744" cy="2036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-23192" y="3429000"/>
              <a:ext cx="8100392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IN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IN" sz="20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Types of Sedimentary Rocks </a:t>
              </a:r>
            </a:p>
            <a:p>
              <a:endParaRPr lang="en-IN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257300" lvl="2" indent="-342900">
                <a:buFont typeface="Wingdings" panose="05000000000000000000" pitchFamily="2" charset="2"/>
                <a:buChar char="Ø"/>
              </a:pPr>
              <a:r>
                <a:rPr lang="en-IN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Clastic </a:t>
              </a:r>
            </a:p>
            <a:p>
              <a:pPr marL="2171700" lvl="4" indent="-342900">
                <a:buFont typeface="Wingdings" panose="05000000000000000000" pitchFamily="2" charset="2"/>
                <a:buChar char="ü"/>
              </a:pPr>
              <a:r>
                <a:rPr lang="en-IN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E.g., Sandstone</a:t>
              </a:r>
            </a:p>
            <a:p>
              <a:pPr marL="1257300" lvl="2" indent="-342900">
                <a:buFont typeface="Wingdings" panose="05000000000000000000" pitchFamily="2" charset="2"/>
                <a:buChar char="Ø"/>
              </a:pPr>
              <a:r>
                <a:rPr lang="en-IN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Residual </a:t>
              </a:r>
            </a:p>
            <a:p>
              <a:pPr marL="1714500" lvl="3" indent="-342900">
                <a:buFont typeface="Arial" panose="020B0604020202020204" pitchFamily="34" charset="0"/>
                <a:buChar char="•"/>
              </a:pPr>
              <a:r>
                <a:rPr lang="en-IN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Laterite</a:t>
              </a:r>
            </a:p>
            <a:p>
              <a:pPr marL="1257300" lvl="2" indent="-342900">
                <a:buFont typeface="Wingdings" panose="05000000000000000000" pitchFamily="2" charset="2"/>
                <a:buChar char="Ø"/>
              </a:pPr>
              <a:r>
                <a:rPr lang="en-IN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Chemical</a:t>
              </a:r>
            </a:p>
            <a:p>
              <a:pPr marL="1714500" lvl="3" indent="-342900">
                <a:buFont typeface="Arial" panose="020B0604020202020204" pitchFamily="34" charset="0"/>
                <a:buChar char="•"/>
              </a:pPr>
              <a:r>
                <a:rPr lang="en-IN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Limestone</a:t>
              </a:r>
            </a:p>
            <a:p>
              <a:pPr marL="1257300" lvl="2" indent="-342900">
                <a:buFont typeface="Wingdings" panose="05000000000000000000" pitchFamily="2" charset="2"/>
                <a:buChar char="Ø"/>
              </a:pPr>
              <a:r>
                <a:rPr lang="en-IN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Organic</a:t>
              </a:r>
            </a:p>
            <a:p>
              <a:pPr marL="1714500" lvl="3" indent="-342900">
                <a:buFont typeface="Arial" panose="020B0604020202020204" pitchFamily="34" charset="0"/>
                <a:buChar char="•"/>
              </a:pPr>
              <a:r>
                <a:rPr lang="en-IN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Coal</a:t>
              </a:r>
            </a:p>
          </p:txBody>
        </p:sp>
        <p:pic>
          <p:nvPicPr>
            <p:cNvPr id="1030" name="Picture 6" descr="Image result for bauxit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7823" y="2924944"/>
              <a:ext cx="2307441" cy="2036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Image result for limeston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088" y="5013176"/>
              <a:ext cx="2363754" cy="1772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8099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-171400"/>
            <a:ext cx="7772400" cy="1008113"/>
          </a:xfrm>
        </p:spPr>
        <p:txBody>
          <a:bodyPr>
            <a:normAutofit/>
          </a:bodyPr>
          <a:lstStyle/>
          <a:p>
            <a:r>
              <a:rPr lang="en-IN" sz="3000">
                <a:latin typeface="Times New Roman" panose="02020603050405020304" pitchFamily="18" charset="0"/>
                <a:cs typeface="Times New Roman" panose="02020603050405020304" pitchFamily="18" charset="0"/>
              </a:rPr>
              <a:t>Sedimentary Rocks </a:t>
            </a:r>
          </a:p>
        </p:txBody>
      </p:sp>
      <p:sp>
        <p:nvSpPr>
          <p:cNvPr id="4" name="AutoShape 8" descr="Image result for limesto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10" descr="Image result for limeston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12" descr="Image result for limeston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AutoShape 14" descr="Image result for limeston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307975" y="980728"/>
            <a:ext cx="8512497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Depending upon the grain size, the </a:t>
            </a:r>
            <a:r>
              <a:rPr lang="en-IN" sz="240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clastic</a:t>
            </a:r>
            <a:r>
              <a:rPr lang="en-IN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sedimentary rocks are further sub divide into: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0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IN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Rudaceous</a:t>
            </a:r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 (&gt; 2mm in diameter)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Boulders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IN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Cobbels</a:t>
            </a:r>
            <a:endParaRPr lang="en-I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Pebbles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Gravels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IN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Arenaceous</a:t>
            </a:r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 (2 to 1/16 mm)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Sandstone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Grit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Silt (1/16 to 1/256 mm)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Siltstone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IN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Argilliceous</a:t>
            </a:r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 (&lt; 1/256 mm)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Shale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Mudstone</a:t>
            </a:r>
          </a:p>
          <a:p>
            <a:pPr lvl="3"/>
            <a:endParaRPr lang="en-I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Image result for conglomerat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484784"/>
            <a:ext cx="3257827" cy="209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andsto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163" y="3725837"/>
            <a:ext cx="3683759" cy="243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476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-243409"/>
            <a:ext cx="7772400" cy="1008113"/>
          </a:xfrm>
        </p:spPr>
        <p:txBody>
          <a:bodyPr>
            <a:normAutofit/>
          </a:bodyPr>
          <a:lstStyle/>
          <a:p>
            <a:r>
              <a:rPr lang="en-IN" sz="3000">
                <a:latin typeface="Times New Roman" panose="02020603050405020304" pitchFamily="18" charset="0"/>
                <a:cs typeface="Times New Roman" panose="02020603050405020304" pitchFamily="18" charset="0"/>
              </a:rPr>
              <a:t>Metamorphic Rocks </a:t>
            </a:r>
          </a:p>
        </p:txBody>
      </p:sp>
      <p:sp>
        <p:nvSpPr>
          <p:cNvPr id="4" name="AutoShape 8" descr="Image result for limesto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10" descr="Image result for limeston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12" descr="Image result for limeston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AutoShape 14" descr="Image result for limeston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Rectangle 2"/>
          <p:cNvSpPr/>
          <p:nvPr/>
        </p:nvSpPr>
        <p:spPr>
          <a:xfrm>
            <a:off x="379983" y="586423"/>
            <a:ext cx="8368481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Metamorphism, which means "change in form”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Metamorphic rocks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: Arise from the transformation of existing rocks (i.e., the </a:t>
            </a:r>
            <a:r>
              <a:rPr lang="en-IN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Protolith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) where they experience different pressures and temperatures than those at which they formed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err="1">
                <a:latin typeface="Times New Roman" panose="02020603050405020304" pitchFamily="18" charset="0"/>
                <a:cs typeface="Times New Roman" panose="02020603050405020304" pitchFamily="18" charset="0"/>
              </a:rPr>
              <a:t>Protolith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: Sedimentary, Igneous, or existing metamorphic rock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During metamorphism the </a:t>
            </a:r>
            <a:r>
              <a:rPr lang="en-IN" err="1">
                <a:latin typeface="Times New Roman" panose="02020603050405020304" pitchFamily="18" charset="0"/>
                <a:cs typeface="Times New Roman" panose="02020603050405020304" pitchFamily="18" charset="0"/>
              </a:rPr>
              <a:t>protolith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is subjected to heat (temperatures &gt;150  °C) and pressure &gt;1000 bar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This change in pressure and temperature causes physical or chemical change</a:t>
            </a:r>
          </a:p>
        </p:txBody>
      </p:sp>
      <p:pic>
        <p:nvPicPr>
          <p:cNvPr id="2052" name="Picture 4" descr="Image result for Metamorphism of r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168285"/>
            <a:ext cx="5757048" cy="357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603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-171400"/>
            <a:ext cx="7772400" cy="1008113"/>
          </a:xfrm>
        </p:spPr>
        <p:txBody>
          <a:bodyPr>
            <a:normAutofit/>
          </a:bodyPr>
          <a:lstStyle/>
          <a:p>
            <a:r>
              <a:rPr lang="en-IN" sz="3000">
                <a:latin typeface="Times New Roman" panose="02020603050405020304" pitchFamily="18" charset="0"/>
                <a:cs typeface="Times New Roman" panose="02020603050405020304" pitchFamily="18" charset="0"/>
              </a:rPr>
              <a:t>Metamorphic Rocks </a:t>
            </a:r>
          </a:p>
        </p:txBody>
      </p:sp>
      <p:sp>
        <p:nvSpPr>
          <p:cNvPr id="4" name="AutoShape 8" descr="Image result for limesto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10" descr="Image result for limeston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12" descr="Image result for limeston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AutoShape 14" descr="Image result for limeston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Rectangle 2"/>
          <p:cNvSpPr/>
          <p:nvPr/>
        </p:nvSpPr>
        <p:spPr>
          <a:xfrm>
            <a:off x="251520" y="780961"/>
            <a:ext cx="9088561" cy="59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Factors/agents that are effects the </a:t>
            </a:r>
            <a:r>
              <a:rPr lang="en-IN" sz="22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protolith</a:t>
            </a:r>
            <a:r>
              <a:rPr lang="en-IN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(</a:t>
            </a:r>
            <a:r>
              <a:rPr lang="en-I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Pressure (</a:t>
            </a:r>
            <a:r>
              <a:rPr lang="en-I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1257300" lvl="2" indent="-342900">
              <a:buFont typeface="Wingdings" pitchFamily="2" charset="2"/>
              <a:buChar char="v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Uniform Pressure (hydrostatic)</a:t>
            </a:r>
          </a:p>
          <a:p>
            <a:pPr marL="1257300" lvl="2" indent="-342900">
              <a:buFont typeface="Wingdings" pitchFamily="2" charset="2"/>
              <a:buChar char="v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Directed pressure (stress)/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Orogenic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forces </a:t>
            </a:r>
            <a:endParaRPr lang="en-I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Chemically active fluids</a:t>
            </a:r>
          </a:p>
          <a:p>
            <a:endParaRPr lang="en-I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Depending upon the  dominance of one or other agencies, metamorphism can be broadly classified into:</a:t>
            </a:r>
          </a:p>
          <a:p>
            <a:endParaRPr lang="en-US" sz="2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	T Dominating: 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Thermal/pyro/contact Metamorphism</a:t>
            </a:r>
          </a:p>
          <a:p>
            <a:pPr>
              <a:spcAft>
                <a:spcPts val="600"/>
              </a:spcAft>
            </a:pPr>
            <a: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	Uniform P and T: 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Plutonic Metamorphism</a:t>
            </a:r>
          </a:p>
          <a:p>
            <a:pPr>
              <a:spcAft>
                <a:spcPts val="600"/>
              </a:spcAft>
            </a:pPr>
            <a: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	Stress dominating: 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Dynamic/</a:t>
            </a:r>
            <a:r>
              <a:rPr 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cataclastic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Metamorphism</a:t>
            </a:r>
          </a:p>
          <a:p>
            <a:pPr>
              <a:spcAft>
                <a:spcPts val="600"/>
              </a:spcAft>
            </a:pPr>
            <a: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	T and Stress dominating: 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Regional Metamorphism</a:t>
            </a:r>
          </a:p>
          <a:p>
            <a:pPr>
              <a:spcAft>
                <a:spcPts val="600"/>
              </a:spcAft>
            </a:pPr>
            <a: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	T and Chemical Fluids Dominating: </a:t>
            </a:r>
            <a:r>
              <a:rPr 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Metasomatism</a:t>
            </a:r>
            <a:endParaRPr lang="en-I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685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0" y="-27384"/>
            <a:ext cx="85689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>
                <a:latin typeface="Times New Roman" panose="02020603050405020304" pitchFamily="18" charset="0"/>
                <a:cs typeface="Times New Roman" panose="02020603050405020304" pitchFamily="18" charset="0"/>
              </a:rPr>
              <a:t>Unlike the Humans, the age of the Earth is not </a:t>
            </a:r>
            <a:r>
              <a:rPr lang="en-IN" sz="320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100-200 Years, but it is way beyond that.</a:t>
            </a:r>
            <a:endParaRPr lang="en-I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001351" y="1124744"/>
            <a:ext cx="6594985" cy="2851143"/>
            <a:chOff x="1217374" y="1988840"/>
            <a:chExt cx="6594985" cy="2851143"/>
          </a:xfrm>
        </p:grpSpPr>
        <p:sp>
          <p:nvSpPr>
            <p:cNvPr id="3" name="TextBox 2"/>
            <p:cNvSpPr txBox="1"/>
            <p:nvPr/>
          </p:nvSpPr>
          <p:spPr>
            <a:xfrm>
              <a:off x="1217374" y="1988840"/>
              <a:ext cx="65949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b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What is the age of the Earth?</a:t>
              </a:r>
            </a:p>
          </p:txBody>
        </p:sp>
        <p:pic>
          <p:nvPicPr>
            <p:cNvPr id="7170" name="Picture 2" descr="Related imag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799" y="2573616"/>
              <a:ext cx="3024336" cy="22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2081471" y="4077072"/>
            <a:ext cx="6594985" cy="2673007"/>
            <a:chOff x="2081471" y="4077072"/>
            <a:chExt cx="6594985" cy="2673007"/>
          </a:xfrm>
        </p:grpSpPr>
        <p:sp>
          <p:nvSpPr>
            <p:cNvPr id="10" name="TextBox 9"/>
            <p:cNvSpPr txBox="1"/>
            <p:nvPr/>
          </p:nvSpPr>
          <p:spPr>
            <a:xfrm>
              <a:off x="2081471" y="6165304"/>
              <a:ext cx="65949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b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/>
                </a:rPr>
                <a:t>My age is 4.54 Billion Years</a:t>
              </a:r>
              <a:endParaRPr lang="en-IN" sz="3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7171" name="Picture 3" descr="D:\Project\For Ph.D\For Publication\NIT_Durgapur\Class notes\B.Tech 1st Year\Old Earth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3768" y="4077072"/>
              <a:ext cx="3096344" cy="2169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8559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-171400"/>
            <a:ext cx="7772400" cy="1008113"/>
          </a:xfrm>
        </p:spPr>
        <p:txBody>
          <a:bodyPr>
            <a:normAutofit/>
          </a:bodyPr>
          <a:lstStyle/>
          <a:p>
            <a:r>
              <a:rPr lang="en-IN" sz="3000">
                <a:latin typeface="Times New Roman" panose="02020603050405020304" pitchFamily="18" charset="0"/>
                <a:cs typeface="Times New Roman" panose="02020603050405020304" pitchFamily="18" charset="0"/>
              </a:rPr>
              <a:t>Metamorphic Rocks </a:t>
            </a:r>
          </a:p>
        </p:txBody>
      </p:sp>
      <p:sp>
        <p:nvSpPr>
          <p:cNvPr id="4" name="AutoShape 8" descr="Image result for limesto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10" descr="Image result for limeston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12" descr="Image result for limeston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AutoShape 14" descr="Image result for limeston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6" name="Picture 2" descr="Image result for types of metamorphis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" t="18781" r="2402" b="3644"/>
          <a:stretch/>
        </p:blipFill>
        <p:spPr bwMode="auto">
          <a:xfrm>
            <a:off x="307975" y="1036650"/>
            <a:ext cx="8636496" cy="5282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229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-171400"/>
            <a:ext cx="7772400" cy="1008113"/>
          </a:xfrm>
        </p:spPr>
        <p:txBody>
          <a:bodyPr>
            <a:normAutofit/>
          </a:bodyPr>
          <a:lstStyle/>
          <a:p>
            <a:r>
              <a:rPr lang="en-IN" sz="3000">
                <a:latin typeface="Times New Roman" panose="02020603050405020304" pitchFamily="18" charset="0"/>
                <a:cs typeface="Times New Roman" panose="02020603050405020304" pitchFamily="18" charset="0"/>
              </a:rPr>
              <a:t>Metamorphic Rocks </a:t>
            </a:r>
          </a:p>
        </p:txBody>
      </p:sp>
      <p:sp>
        <p:nvSpPr>
          <p:cNvPr id="4" name="AutoShape 8" descr="Image result for limesto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10" descr="Image result for limeston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12" descr="Image result for limeston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AutoShape 14" descr="Image result for limeston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Rectangle 2"/>
          <p:cNvSpPr/>
          <p:nvPr/>
        </p:nvSpPr>
        <p:spPr>
          <a:xfrm>
            <a:off x="55439" y="2505085"/>
            <a:ext cx="908856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Factors/agents that are effects the </a:t>
            </a:r>
            <a:r>
              <a:rPr lang="en-IN" sz="1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protolith</a:t>
            </a:r>
            <a:r>
              <a:rPr lang="en-I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IN" sz="140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(</a:t>
            </a:r>
            <a:r>
              <a:rPr lang="en-IN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N" sz="14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IN" sz="1400">
                <a:latin typeface="Times New Roman" panose="02020603050405020304" pitchFamily="18" charset="0"/>
                <a:cs typeface="Times New Roman" panose="02020603050405020304" pitchFamily="18" charset="0"/>
              </a:rPr>
              <a:t>Pressure (</a:t>
            </a:r>
            <a:r>
              <a:rPr lang="en-IN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N" sz="14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1257300" lvl="2" indent="-342900">
              <a:buFont typeface="Wingdings" pitchFamily="2" charset="2"/>
              <a:buChar char="v"/>
            </a:pP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Uniform Pressure (hydrostatic)</a:t>
            </a:r>
          </a:p>
          <a:p>
            <a:pPr marL="1257300" lvl="2" indent="-342900">
              <a:buFont typeface="Wingdings" pitchFamily="2" charset="2"/>
              <a:buChar char="v"/>
            </a:pP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Directed pressure (stress)/ </a:t>
            </a:r>
            <a:r>
              <a:rPr lang="en-US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Orogenic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forces </a:t>
            </a:r>
            <a:endParaRPr lang="en-IN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IN" sz="1400">
                <a:latin typeface="Times New Roman" panose="02020603050405020304" pitchFamily="18" charset="0"/>
                <a:cs typeface="Times New Roman" panose="02020603050405020304" pitchFamily="18" charset="0"/>
              </a:rPr>
              <a:t>Chemically active fluids</a:t>
            </a:r>
          </a:p>
          <a:p>
            <a:endParaRPr lang="en-IN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Depending upon the  dominance of one or other agencies, metamorphism can be broadly classified into:</a:t>
            </a:r>
          </a:p>
          <a:p>
            <a:endParaRPr 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	T Dominating: 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Thermal/pyro/contact Metamorphism</a:t>
            </a:r>
          </a:p>
          <a:p>
            <a:pPr>
              <a:spcAft>
                <a:spcPts val="600"/>
              </a:spcAft>
            </a:pPr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	Uniform P and T: 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Plutonic Metamorphism</a:t>
            </a:r>
          </a:p>
          <a:p>
            <a:pPr>
              <a:spcAft>
                <a:spcPts val="600"/>
              </a:spcAft>
            </a:pPr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	Stress dominating: 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Dynamic/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cataclastic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Metamorphism</a:t>
            </a:r>
          </a:p>
          <a:p>
            <a:pPr>
              <a:spcAft>
                <a:spcPts val="600"/>
              </a:spcAft>
            </a:pPr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	T and Stress dominating: 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Regional Metamorphism</a:t>
            </a:r>
          </a:p>
          <a:p>
            <a:pPr>
              <a:spcAft>
                <a:spcPts val="600"/>
              </a:spcAft>
            </a:pPr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	T and Chemical Fluids Dominating: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Metasomatism</a:t>
            </a:r>
            <a:endParaRPr lang="en-IN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Image result for types of metamorphis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" t="18781" r="2402" b="3644"/>
          <a:stretch/>
        </p:blipFill>
        <p:spPr bwMode="auto">
          <a:xfrm>
            <a:off x="55439" y="-53014"/>
            <a:ext cx="8636496" cy="5282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89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-171400"/>
            <a:ext cx="7772400" cy="1008113"/>
          </a:xfrm>
        </p:spPr>
        <p:txBody>
          <a:bodyPr>
            <a:normAutofit/>
          </a:bodyPr>
          <a:lstStyle/>
          <a:p>
            <a:r>
              <a:rPr lang="en-IN" sz="3000">
                <a:latin typeface="Times New Roman" panose="02020603050405020304" pitchFamily="18" charset="0"/>
                <a:cs typeface="Times New Roman" panose="02020603050405020304" pitchFamily="18" charset="0"/>
              </a:rPr>
              <a:t>Rock cycle</a:t>
            </a:r>
          </a:p>
        </p:txBody>
      </p:sp>
      <p:sp>
        <p:nvSpPr>
          <p:cNvPr id="4" name="AutoShape 8" descr="Image result for limesto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10" descr="Image result for limeston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12" descr="Image result for limeston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AutoShape 14" descr="Image result for limeston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8" t="18903"/>
          <a:stretch/>
        </p:blipFill>
        <p:spPr bwMode="auto">
          <a:xfrm>
            <a:off x="4087017" y="3562692"/>
            <a:ext cx="5093495" cy="325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2" descr="Image result for Metamorphism of rock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627562"/>
            <a:ext cx="4608512" cy="2935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-180528" y="4437111"/>
            <a:ext cx="5535017" cy="1008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000">
                <a:latin typeface="Times New Roman" panose="02020603050405020304" pitchFamily="18" charset="0"/>
                <a:cs typeface="Times New Roman" panose="02020603050405020304" pitchFamily="18" charset="0"/>
              </a:rPr>
              <a:t>The processes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859314" y="1772816"/>
            <a:ext cx="4032448" cy="1008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3000">
                <a:latin typeface="Times New Roman" panose="02020603050405020304" pitchFamily="18" charset="0"/>
                <a:cs typeface="Times New Roman" panose="02020603050405020304" pitchFamily="18" charset="0"/>
              </a:rPr>
              <a:t>The scenarios</a:t>
            </a:r>
          </a:p>
        </p:txBody>
      </p:sp>
    </p:spTree>
    <p:extLst>
      <p:ext uri="{BB962C8B-B14F-4D97-AF65-F5344CB8AC3E}">
        <p14:creationId xmlns:p14="http://schemas.microsoft.com/office/powerpoint/2010/main" val="445162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-171400"/>
            <a:ext cx="7772400" cy="1008113"/>
          </a:xfrm>
        </p:spPr>
        <p:txBody>
          <a:bodyPr>
            <a:normAutofit/>
          </a:bodyPr>
          <a:lstStyle/>
          <a:p>
            <a:r>
              <a:rPr lang="en-IN" sz="3000">
                <a:latin typeface="Times New Roman" panose="02020603050405020304" pitchFamily="18" charset="0"/>
                <a:cs typeface="Times New Roman" panose="02020603050405020304" pitchFamily="18" charset="0"/>
              </a:rPr>
              <a:t>Structures resulted from Deformation</a:t>
            </a:r>
          </a:p>
        </p:txBody>
      </p:sp>
      <p:sp>
        <p:nvSpPr>
          <p:cNvPr id="4" name="AutoShape 8" descr="Image result for limesto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10" descr="Image result for limeston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12" descr="Image result for limeston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AutoShape 14" descr="Image result for limeston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2" descr="Image result for Metamorphism of rock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80528" y="620687"/>
            <a:ext cx="5535017" cy="1008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Fold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903190" y="620686"/>
            <a:ext cx="4032448" cy="1008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Fault</a:t>
            </a:r>
          </a:p>
        </p:txBody>
      </p:sp>
      <p:pic>
        <p:nvPicPr>
          <p:cNvPr id="3" name="Picture 2" descr="Image result for fold and fa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021" y="1847975"/>
            <a:ext cx="4181475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4" descr="Image result for fold anticline"/>
          <p:cNvSpPr>
            <a:spLocks noChangeAspect="1" noChangeArrowheads="1"/>
          </p:cNvSpPr>
          <p:nvPr/>
        </p:nvSpPr>
        <p:spPr bwMode="auto">
          <a:xfrm>
            <a:off x="917575" y="90872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AutoShape 6" descr="Image result for fold anticline"/>
          <p:cNvSpPr>
            <a:spLocks noChangeAspect="1" noChangeArrowheads="1"/>
          </p:cNvSpPr>
          <p:nvPr/>
        </p:nvSpPr>
        <p:spPr bwMode="auto">
          <a:xfrm>
            <a:off x="1069975" y="106112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8" name="Picture 4" descr="Image result for fold anticli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81"/>
          <a:stretch/>
        </p:blipFill>
        <p:spPr bwMode="auto">
          <a:xfrm>
            <a:off x="158750" y="1691187"/>
            <a:ext cx="4453508" cy="239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fold anticlin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13"/>
          <a:stretch/>
        </p:blipFill>
        <p:spPr bwMode="auto">
          <a:xfrm>
            <a:off x="139254" y="4211467"/>
            <a:ext cx="4576762" cy="244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015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-171400"/>
            <a:ext cx="7772400" cy="1008113"/>
          </a:xfrm>
        </p:spPr>
        <p:txBody>
          <a:bodyPr>
            <a:normAutofit/>
          </a:bodyPr>
          <a:lstStyle/>
          <a:p>
            <a:r>
              <a:rPr lang="en-IN" sz="3000">
                <a:latin typeface="Times New Roman" panose="02020603050405020304" pitchFamily="18" charset="0"/>
                <a:cs typeface="Times New Roman" panose="02020603050405020304" pitchFamily="18" charset="0"/>
              </a:rPr>
              <a:t>Structures resulted from Deformation</a:t>
            </a:r>
          </a:p>
        </p:txBody>
      </p:sp>
      <p:sp>
        <p:nvSpPr>
          <p:cNvPr id="4" name="AutoShape 8" descr="Image result for limesto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10" descr="Image result for limeston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12" descr="Image result for limeston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AutoShape 14" descr="Image result for limeston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2" descr="Image result for Metamorphism of rock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age result for fold anticline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AutoShape 6" descr="Image result for fold anticline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" name="AutoShape 8" descr="Image result for fold anticline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" name="AutoShape 10" descr="Image result for fold anticline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" name="AutoShape 12" descr="Related image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2" descr="Related image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" name="AutoShape 8" descr="Image result for dip and strike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" name="AutoShape 10" descr="Image result for dip and strike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" name="AutoShape 12" descr="Image result for dip and strike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158750" y="620688"/>
            <a:ext cx="7772400" cy="1008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000">
                <a:latin typeface="Times New Roman" panose="02020603050405020304" pitchFamily="18" charset="0"/>
                <a:cs typeface="Times New Roman" panose="02020603050405020304" pitchFamily="18" charset="0"/>
              </a:rPr>
              <a:t>Dip and Strike</a:t>
            </a:r>
          </a:p>
        </p:txBody>
      </p:sp>
      <p:sp>
        <p:nvSpPr>
          <p:cNvPr id="20" name="AutoShape 2" descr="Related image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" name="AutoShape 4" descr="Image result for dip and strike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056" name="Picture 8" descr="Image result for dip and strik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19" y="1565505"/>
            <a:ext cx="6677025" cy="475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101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-171400"/>
            <a:ext cx="7772400" cy="1008113"/>
          </a:xfrm>
        </p:spPr>
        <p:txBody>
          <a:bodyPr>
            <a:normAutofit/>
          </a:bodyPr>
          <a:lstStyle/>
          <a:p>
            <a:r>
              <a:rPr lang="en-IN" sz="3000">
                <a:latin typeface="Times New Roman" panose="02020603050405020304" pitchFamily="18" charset="0"/>
                <a:cs typeface="Times New Roman" panose="02020603050405020304" pitchFamily="18" charset="0"/>
              </a:rPr>
              <a:t>Continental Drift</a:t>
            </a:r>
          </a:p>
        </p:txBody>
      </p:sp>
      <p:sp>
        <p:nvSpPr>
          <p:cNvPr id="4" name="AutoShape 8" descr="Image result for limesto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10" descr="Image result for limeston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12" descr="Image result for limeston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AutoShape 14" descr="Image result for limeston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2" descr="Image result for Metamorphism of rock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age result for fold anticline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AutoShape 6" descr="Image result for fold anticline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" name="AutoShape 8" descr="Image result for fold anticline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" name="AutoShape 10" descr="Image result for fold anticline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" name="AutoShape 12" descr="Related image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2" descr="Related image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" name="AutoShape 8" descr="Image result for dip and strike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" name="AutoShape 10" descr="Image result for dip and strike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" name="AutoShape 12" descr="Image result for dip and strike"/>
          <p:cNvSpPr>
            <a:spLocks noChangeAspect="1" noChangeArrowheads="1"/>
          </p:cNvSpPr>
          <p:nvPr/>
        </p:nvSpPr>
        <p:spPr bwMode="auto">
          <a:xfrm>
            <a:off x="2136775" y="16288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" name="AutoShape 2" descr="Related image"/>
          <p:cNvSpPr>
            <a:spLocks noChangeAspect="1" noChangeArrowheads="1"/>
          </p:cNvSpPr>
          <p:nvPr/>
        </p:nvSpPr>
        <p:spPr bwMode="auto">
          <a:xfrm>
            <a:off x="2289175" y="17812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" name="AutoShape 4" descr="Image result for dip and strike"/>
          <p:cNvSpPr>
            <a:spLocks noChangeAspect="1" noChangeArrowheads="1"/>
          </p:cNvSpPr>
          <p:nvPr/>
        </p:nvSpPr>
        <p:spPr bwMode="auto">
          <a:xfrm>
            <a:off x="2441575" y="19336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2624859" y="3437087"/>
            <a:ext cx="1784952" cy="7357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Tethys sea</a:t>
            </a:r>
          </a:p>
        </p:txBody>
      </p:sp>
      <p:sp>
        <p:nvSpPr>
          <p:cNvPr id="3" name="AutoShape 7" descr="Related image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AutoShape 9" descr="Related image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AutoShape 11" descr="Related image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" name="AutoShape 13" descr="Image result for geological time scale"/>
          <p:cNvSpPr>
            <a:spLocks noChangeAspect="1" noChangeArrowheads="1"/>
          </p:cNvSpPr>
          <p:nvPr/>
        </p:nvSpPr>
        <p:spPr bwMode="auto">
          <a:xfrm>
            <a:off x="2593975" y="2293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" name="AutoShape 15" descr="Related image"/>
          <p:cNvSpPr>
            <a:spLocks noChangeAspect="1" noChangeArrowheads="1"/>
          </p:cNvSpPr>
          <p:nvPr/>
        </p:nvSpPr>
        <p:spPr bwMode="auto">
          <a:xfrm>
            <a:off x="2746375" y="2446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" name="AutoShape 17" descr="Related image"/>
          <p:cNvSpPr>
            <a:spLocks noChangeAspect="1" noChangeArrowheads="1"/>
          </p:cNvSpPr>
          <p:nvPr/>
        </p:nvSpPr>
        <p:spPr bwMode="auto">
          <a:xfrm>
            <a:off x="2898775" y="2598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" name="AutoShape 19" descr="Image result for geological time scale"/>
          <p:cNvSpPr>
            <a:spLocks noChangeAspect="1" noChangeArrowheads="1"/>
          </p:cNvSpPr>
          <p:nvPr/>
        </p:nvSpPr>
        <p:spPr bwMode="auto">
          <a:xfrm>
            <a:off x="3051175" y="2751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098" name="Picture 2" descr="Image result for world map physica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56" y="548680"/>
            <a:ext cx="8051092" cy="621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944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-171400"/>
            <a:ext cx="7772400" cy="1008113"/>
          </a:xfrm>
        </p:spPr>
        <p:txBody>
          <a:bodyPr>
            <a:normAutofit/>
          </a:bodyPr>
          <a:lstStyle/>
          <a:p>
            <a:r>
              <a:rPr lang="en-IN" sz="3000">
                <a:latin typeface="Times New Roman" panose="02020603050405020304" pitchFamily="18" charset="0"/>
                <a:cs typeface="Times New Roman" panose="02020603050405020304" pitchFamily="18" charset="0"/>
              </a:rPr>
              <a:t>Continental Drift</a:t>
            </a:r>
          </a:p>
        </p:txBody>
      </p:sp>
      <p:sp>
        <p:nvSpPr>
          <p:cNvPr id="4" name="AutoShape 8" descr="Image result for limesto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10" descr="Image result for limeston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12" descr="Image result for limeston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AutoShape 14" descr="Image result for limeston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2" descr="Image result for Metamorphism of rock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age result for fold anticline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AutoShape 6" descr="Image result for fold anticline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" name="AutoShape 8" descr="Image result for fold anticline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" name="AutoShape 10" descr="Image result for fold anticline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" name="AutoShape 12" descr="Related image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2" descr="Related image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" name="AutoShape 8" descr="Image result for dip and strike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" name="AutoShape 10" descr="Image result for dip and strike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" name="AutoShape 12" descr="Image result for dip and strike"/>
          <p:cNvSpPr>
            <a:spLocks noChangeAspect="1" noChangeArrowheads="1"/>
          </p:cNvSpPr>
          <p:nvPr/>
        </p:nvSpPr>
        <p:spPr bwMode="auto">
          <a:xfrm>
            <a:off x="2136775" y="16288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" name="AutoShape 2" descr="Related image"/>
          <p:cNvSpPr>
            <a:spLocks noChangeAspect="1" noChangeArrowheads="1"/>
          </p:cNvSpPr>
          <p:nvPr/>
        </p:nvSpPr>
        <p:spPr bwMode="auto">
          <a:xfrm>
            <a:off x="2289175" y="17812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" name="AutoShape 4" descr="Image result for dip and strike"/>
          <p:cNvSpPr>
            <a:spLocks noChangeAspect="1" noChangeArrowheads="1"/>
          </p:cNvSpPr>
          <p:nvPr/>
        </p:nvSpPr>
        <p:spPr bwMode="auto">
          <a:xfrm>
            <a:off x="2441575" y="19336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AutoShape 7" descr="Related image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AutoShape 9" descr="Related image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AutoShape 11" descr="Related image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" name="AutoShape 13" descr="Image result for geological time scale"/>
          <p:cNvSpPr>
            <a:spLocks noChangeAspect="1" noChangeArrowheads="1"/>
          </p:cNvSpPr>
          <p:nvPr/>
        </p:nvSpPr>
        <p:spPr bwMode="auto">
          <a:xfrm>
            <a:off x="2593975" y="2293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" name="AutoShape 15" descr="Related image"/>
          <p:cNvSpPr>
            <a:spLocks noChangeAspect="1" noChangeArrowheads="1"/>
          </p:cNvSpPr>
          <p:nvPr/>
        </p:nvSpPr>
        <p:spPr bwMode="auto">
          <a:xfrm>
            <a:off x="2746375" y="2446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" name="AutoShape 17" descr="Related image"/>
          <p:cNvSpPr>
            <a:spLocks noChangeAspect="1" noChangeArrowheads="1"/>
          </p:cNvSpPr>
          <p:nvPr/>
        </p:nvSpPr>
        <p:spPr bwMode="auto">
          <a:xfrm>
            <a:off x="2898775" y="2598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" name="AutoShape 19" descr="Image result for geological time scale"/>
          <p:cNvSpPr>
            <a:spLocks noChangeAspect="1" noChangeArrowheads="1"/>
          </p:cNvSpPr>
          <p:nvPr/>
        </p:nvSpPr>
        <p:spPr bwMode="auto">
          <a:xfrm>
            <a:off x="3051175" y="2751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9" name="Picture 23" descr="Image result for plate tecton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692696"/>
            <a:ext cx="8090118" cy="609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86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-171400"/>
            <a:ext cx="7772400" cy="1008113"/>
          </a:xfrm>
        </p:spPr>
        <p:txBody>
          <a:bodyPr>
            <a:normAutofit/>
          </a:bodyPr>
          <a:lstStyle/>
          <a:p>
            <a:r>
              <a:rPr lang="en-IN" sz="3000">
                <a:latin typeface="Times New Roman" panose="02020603050405020304" pitchFamily="18" charset="0"/>
                <a:cs typeface="Times New Roman" panose="02020603050405020304" pitchFamily="18" charset="0"/>
              </a:rPr>
              <a:t>Continental Drift</a:t>
            </a:r>
          </a:p>
        </p:txBody>
      </p:sp>
      <p:sp>
        <p:nvSpPr>
          <p:cNvPr id="4" name="AutoShape 8" descr="Image result for limesto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10" descr="Image result for limeston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12" descr="Image result for limeston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AutoShape 14" descr="Image result for limeston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2" descr="Image result for Metamorphism of rock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age result for fold anticline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AutoShape 6" descr="Image result for fold anticline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" name="AutoShape 8" descr="Image result for fold anticline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" name="AutoShape 10" descr="Image result for fold anticline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" name="AutoShape 12" descr="Related image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2" descr="Related image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" name="AutoShape 8" descr="Image result for dip and strike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" name="AutoShape 10" descr="Image result for dip and strike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" name="AutoShape 12" descr="Image result for dip and strike"/>
          <p:cNvSpPr>
            <a:spLocks noChangeAspect="1" noChangeArrowheads="1"/>
          </p:cNvSpPr>
          <p:nvPr/>
        </p:nvSpPr>
        <p:spPr bwMode="auto">
          <a:xfrm>
            <a:off x="2136775" y="16288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" name="AutoShape 2" descr="Related image"/>
          <p:cNvSpPr>
            <a:spLocks noChangeAspect="1" noChangeArrowheads="1"/>
          </p:cNvSpPr>
          <p:nvPr/>
        </p:nvSpPr>
        <p:spPr bwMode="auto">
          <a:xfrm>
            <a:off x="2289175" y="17812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" name="AutoShape 4" descr="Image result for dip and strike"/>
          <p:cNvSpPr>
            <a:spLocks noChangeAspect="1" noChangeArrowheads="1"/>
          </p:cNvSpPr>
          <p:nvPr/>
        </p:nvSpPr>
        <p:spPr bwMode="auto">
          <a:xfrm>
            <a:off x="2441575" y="19336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6" name="Picture 2" descr="Image result for continental drif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6" t="6899" r="4643" b="9237"/>
          <a:stretch/>
        </p:blipFill>
        <p:spPr bwMode="auto">
          <a:xfrm>
            <a:off x="297390" y="1787772"/>
            <a:ext cx="8783739" cy="379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itle 1"/>
          <p:cNvSpPr txBox="1">
            <a:spLocks/>
          </p:cNvSpPr>
          <p:nvPr/>
        </p:nvSpPr>
        <p:spPr>
          <a:xfrm>
            <a:off x="36512" y="764703"/>
            <a:ext cx="9144000" cy="1008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Alfred Wagener (1910-15): First geographer to propose this theory.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Single Landmass/Supercontinent: Pangea (0.25 Ga or Billion)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2624859" y="3437087"/>
            <a:ext cx="1784952" cy="7357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Tethys sea</a:t>
            </a:r>
          </a:p>
        </p:txBody>
      </p:sp>
      <p:sp>
        <p:nvSpPr>
          <p:cNvPr id="3" name="AutoShape 7" descr="Related image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AutoShape 9" descr="Related image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AutoShape 11" descr="Related image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" name="AutoShape 13" descr="Image result for geological time scale"/>
          <p:cNvSpPr>
            <a:spLocks noChangeAspect="1" noChangeArrowheads="1"/>
          </p:cNvSpPr>
          <p:nvPr/>
        </p:nvSpPr>
        <p:spPr bwMode="auto">
          <a:xfrm>
            <a:off x="2593975" y="2293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" name="AutoShape 15" descr="Related image"/>
          <p:cNvSpPr>
            <a:spLocks noChangeAspect="1" noChangeArrowheads="1"/>
          </p:cNvSpPr>
          <p:nvPr/>
        </p:nvSpPr>
        <p:spPr bwMode="auto">
          <a:xfrm>
            <a:off x="2746375" y="2446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" name="AutoShape 17" descr="Related image"/>
          <p:cNvSpPr>
            <a:spLocks noChangeAspect="1" noChangeArrowheads="1"/>
          </p:cNvSpPr>
          <p:nvPr/>
        </p:nvSpPr>
        <p:spPr bwMode="auto">
          <a:xfrm>
            <a:off x="2898775" y="2598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" name="AutoShape 19" descr="Image result for geological time scale"/>
          <p:cNvSpPr>
            <a:spLocks noChangeAspect="1" noChangeArrowheads="1"/>
          </p:cNvSpPr>
          <p:nvPr/>
        </p:nvSpPr>
        <p:spPr bwMode="auto">
          <a:xfrm>
            <a:off x="3051175" y="2751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3434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-243408"/>
            <a:ext cx="7772400" cy="1008113"/>
          </a:xfrm>
        </p:spPr>
        <p:txBody>
          <a:bodyPr>
            <a:normAutofit/>
          </a:bodyPr>
          <a:lstStyle/>
          <a:p>
            <a:r>
              <a:rPr lang="en-IN" sz="2800">
                <a:latin typeface="Times New Roman" panose="02020603050405020304" pitchFamily="18" charset="0"/>
                <a:cs typeface="Times New Roman" panose="02020603050405020304" pitchFamily="18" charset="0"/>
              </a:rPr>
              <a:t>Plate Tectonics</a:t>
            </a:r>
          </a:p>
        </p:txBody>
      </p:sp>
      <p:sp>
        <p:nvSpPr>
          <p:cNvPr id="4" name="AutoShape 8" descr="Image result for limesto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10" descr="Image result for limeston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12" descr="Image result for limeston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AutoShape 14" descr="Image result for limeston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2" descr="Image result for Metamorphism of rock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age result for fold anticline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AutoShape 6" descr="Image result for fold anticline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" name="AutoShape 8" descr="Image result for fold anticline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" name="AutoShape 10" descr="Image result for fold anticline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" name="AutoShape 12" descr="Related image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2" descr="Related image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" name="AutoShape 8" descr="Image result for dip and strike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" name="AutoShape 10" descr="Image result for dip and strike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" name="AutoShape 12" descr="Image result for dip and strike"/>
          <p:cNvSpPr>
            <a:spLocks noChangeAspect="1" noChangeArrowheads="1"/>
          </p:cNvSpPr>
          <p:nvPr/>
        </p:nvSpPr>
        <p:spPr bwMode="auto">
          <a:xfrm>
            <a:off x="2136775" y="16288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" name="AutoShape 2" descr="Related image"/>
          <p:cNvSpPr>
            <a:spLocks noChangeAspect="1" noChangeArrowheads="1"/>
          </p:cNvSpPr>
          <p:nvPr/>
        </p:nvSpPr>
        <p:spPr bwMode="auto">
          <a:xfrm>
            <a:off x="2289175" y="17812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" name="AutoShape 4" descr="Image result for dip and strike"/>
          <p:cNvSpPr>
            <a:spLocks noChangeAspect="1" noChangeArrowheads="1"/>
          </p:cNvSpPr>
          <p:nvPr/>
        </p:nvSpPr>
        <p:spPr bwMode="auto">
          <a:xfrm>
            <a:off x="2441575" y="19336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-36512" y="1772816"/>
            <a:ext cx="9361040" cy="10081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600">
                <a:latin typeface="Times New Roman" panose="02020603050405020304" pitchFamily="18" charset="0"/>
                <a:cs typeface="Times New Roman" panose="02020603050405020304" pitchFamily="18" charset="0"/>
              </a:rPr>
              <a:t>A plate represents a segmented part of the lithosphere that floats over the Asthenosphere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600">
                <a:latin typeface="Times New Roman" panose="02020603050405020304" pitchFamily="18" charset="0"/>
                <a:cs typeface="Times New Roman" panose="02020603050405020304" pitchFamily="18" charset="0"/>
              </a:rPr>
              <a:t>The theory was first proposed by a group of scientist during 1960s</a:t>
            </a:r>
          </a:p>
          <a:p>
            <a:pPr marL="342900" indent="-342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600">
                <a:latin typeface="Times New Roman" panose="02020603050405020304" pitchFamily="18" charset="0"/>
                <a:cs typeface="Times New Roman" panose="02020603050405020304" pitchFamily="18" charset="0"/>
              </a:rPr>
              <a:t>It explains all the movements of plates and eventual development all different type of settings where rocks are formed and consumed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1600">
                <a:latin typeface="Times New Roman" panose="02020603050405020304" pitchFamily="18" charset="0"/>
                <a:cs typeface="Times New Roman" panose="02020603050405020304" pitchFamily="18" charset="0"/>
              </a:rPr>
              <a:t>Depending upon the composition of the rocks the plates are divided into:</a:t>
            </a:r>
          </a:p>
          <a:p>
            <a:pPr algn="l"/>
            <a:r>
              <a:rPr lang="en-IN" sz="160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16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Oceanic plate</a:t>
            </a:r>
          </a:p>
          <a:p>
            <a:pPr algn="l"/>
            <a:r>
              <a:rPr lang="en-IN" sz="16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Continental plate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Types of Plate boundaries:</a:t>
            </a:r>
          </a:p>
          <a:p>
            <a:pPr algn="l"/>
            <a:r>
              <a:rPr lang="en-US" sz="16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Convergent/Consuming/Destructive</a:t>
            </a:r>
          </a:p>
          <a:p>
            <a:pPr algn="l"/>
            <a:r>
              <a:rPr lang="en-US" sz="16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Divergent/Constructive</a:t>
            </a:r>
          </a:p>
          <a:p>
            <a:pPr algn="l"/>
            <a:r>
              <a:rPr lang="en-US" sz="16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Transform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endParaRPr lang="en-IN" sz="100" b="1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AutoShape 7" descr="Related image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AutoShape 9" descr="Related image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AutoShape 11" descr="Related image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744" y="2276872"/>
            <a:ext cx="4592760" cy="233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077072"/>
            <a:ext cx="5096914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itle 1"/>
          <p:cNvSpPr txBox="1">
            <a:spLocks/>
          </p:cNvSpPr>
          <p:nvPr/>
        </p:nvSpPr>
        <p:spPr>
          <a:xfrm>
            <a:off x="5950260" y="4293096"/>
            <a:ext cx="2078124" cy="1008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3707904" y="5949279"/>
            <a:ext cx="5544616" cy="1008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>
                <a:latin typeface="Times New Roman" panose="02020603050405020304" pitchFamily="18" charset="0"/>
                <a:cs typeface="Times New Roman" panose="02020603050405020304" pitchFamily="18" charset="0"/>
              </a:rPr>
              <a:t>Eventual Architecture</a:t>
            </a:r>
          </a:p>
        </p:txBody>
      </p:sp>
    </p:spTree>
    <p:extLst>
      <p:ext uri="{BB962C8B-B14F-4D97-AF65-F5344CB8AC3E}">
        <p14:creationId xmlns:p14="http://schemas.microsoft.com/office/powerpoint/2010/main" val="32285470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8953" y="2924944"/>
            <a:ext cx="4007023" cy="1008113"/>
          </a:xfrm>
        </p:spPr>
        <p:txBody>
          <a:bodyPr>
            <a:normAutofit/>
          </a:bodyPr>
          <a:lstStyle/>
          <a:p>
            <a:r>
              <a:rPr lang="en-IN" sz="2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Divergent/ Constructive  </a:t>
            </a:r>
          </a:p>
        </p:txBody>
      </p:sp>
      <p:sp>
        <p:nvSpPr>
          <p:cNvPr id="4" name="AutoShape 8" descr="Image result for limesto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10" descr="Image result for limeston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12" descr="Image result for limeston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AutoShape 14" descr="Image result for limeston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2" descr="Image result for Metamorphism of rock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age result for fold anticline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AutoShape 6" descr="Image result for fold anticline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" name="AutoShape 8" descr="Image result for fold anticline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" name="AutoShape 10" descr="Image result for fold anticline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" name="AutoShape 12" descr="Related image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2" descr="Related image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" name="AutoShape 8" descr="Image result for dip and strike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" name="AutoShape 10" descr="Image result for dip and strike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" name="AutoShape 12" descr="Image result for dip and strike"/>
          <p:cNvSpPr>
            <a:spLocks noChangeAspect="1" noChangeArrowheads="1"/>
          </p:cNvSpPr>
          <p:nvPr/>
        </p:nvSpPr>
        <p:spPr bwMode="auto">
          <a:xfrm>
            <a:off x="2136775" y="16288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" name="AutoShape 2" descr="Related image"/>
          <p:cNvSpPr>
            <a:spLocks noChangeAspect="1" noChangeArrowheads="1"/>
          </p:cNvSpPr>
          <p:nvPr/>
        </p:nvSpPr>
        <p:spPr bwMode="auto">
          <a:xfrm>
            <a:off x="2289175" y="17812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" name="AutoShape 4" descr="Image result for dip and strike"/>
          <p:cNvSpPr>
            <a:spLocks noChangeAspect="1" noChangeArrowheads="1"/>
          </p:cNvSpPr>
          <p:nvPr/>
        </p:nvSpPr>
        <p:spPr bwMode="auto">
          <a:xfrm>
            <a:off x="2441575" y="19336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AutoShape 7" descr="Related image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AutoShape 9" descr="Related image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AutoShape 11" descr="Related image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" name="AutoShape 2" descr="Image result for plate boundaries"/>
          <p:cNvSpPr>
            <a:spLocks noChangeAspect="1" noChangeArrowheads="1"/>
          </p:cNvSpPr>
          <p:nvPr/>
        </p:nvSpPr>
        <p:spPr bwMode="auto">
          <a:xfrm>
            <a:off x="2593975" y="2293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764704"/>
            <a:ext cx="4048001" cy="2522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AutoShape 5" descr="Image result for plate boundaries"/>
          <p:cNvSpPr>
            <a:spLocks noChangeAspect="1" noChangeArrowheads="1"/>
          </p:cNvSpPr>
          <p:nvPr/>
        </p:nvSpPr>
        <p:spPr bwMode="auto">
          <a:xfrm>
            <a:off x="2746375" y="2446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79"/>
          <a:stretch/>
        </p:blipFill>
        <p:spPr bwMode="auto">
          <a:xfrm>
            <a:off x="4533602" y="769938"/>
            <a:ext cx="4585910" cy="2517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AutoShape 8" descr="Image result for plate boundaries transform"/>
          <p:cNvSpPr>
            <a:spLocks noChangeAspect="1" noChangeArrowheads="1"/>
          </p:cNvSpPr>
          <p:nvPr/>
        </p:nvSpPr>
        <p:spPr bwMode="auto">
          <a:xfrm>
            <a:off x="2898775" y="2598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74"/>
          <a:stretch/>
        </p:blipFill>
        <p:spPr bwMode="auto">
          <a:xfrm>
            <a:off x="1536700" y="3698687"/>
            <a:ext cx="5904656" cy="2610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Title 1"/>
          <p:cNvSpPr txBox="1">
            <a:spLocks/>
          </p:cNvSpPr>
          <p:nvPr/>
        </p:nvSpPr>
        <p:spPr>
          <a:xfrm>
            <a:off x="763960" y="-91008"/>
            <a:ext cx="7772400" cy="1008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000">
                <a:latin typeface="Times New Roman" panose="02020603050405020304" pitchFamily="18" charset="0"/>
                <a:cs typeface="Times New Roman" panose="02020603050405020304" pitchFamily="18" charset="0"/>
              </a:rPr>
              <a:t>Plate Tectonics</a:t>
            </a: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4711392" y="2924944"/>
            <a:ext cx="4007023" cy="1008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Convergent/ Destructive </a:t>
            </a:r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1907721" y="5949279"/>
            <a:ext cx="4007023" cy="1008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Transform/ Conservative </a:t>
            </a:r>
          </a:p>
        </p:txBody>
      </p:sp>
      <p:sp>
        <p:nvSpPr>
          <p:cNvPr id="25" name="AutoShape 11" descr="Image result for mid oceanic ridge"/>
          <p:cNvSpPr>
            <a:spLocks noChangeAspect="1" noChangeArrowheads="1"/>
          </p:cNvSpPr>
          <p:nvPr/>
        </p:nvSpPr>
        <p:spPr bwMode="auto">
          <a:xfrm>
            <a:off x="3051175" y="2751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7861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27584" y="116632"/>
            <a:ext cx="65949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Possible stages of Earth</a:t>
            </a: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71" y="764704"/>
            <a:ext cx="2583575" cy="258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2" r="13829"/>
          <a:stretch/>
        </p:blipFill>
        <p:spPr bwMode="auto">
          <a:xfrm>
            <a:off x="3478367" y="764704"/>
            <a:ext cx="2361165" cy="258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0" r="21470"/>
          <a:stretch/>
        </p:blipFill>
        <p:spPr bwMode="auto">
          <a:xfrm>
            <a:off x="6372201" y="764704"/>
            <a:ext cx="2601962" cy="258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94791" y="3789040"/>
            <a:ext cx="48812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Transfer of Energy (Heat)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Decrease in Temperature with 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Sun is the main source of energy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Earth’s elemental composition gave all the ingredient for which eventually provided its sustainability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Accordingly all the sphere around earth start growing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0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 descr="Image result for spheres of earth'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235" y="3685088"/>
            <a:ext cx="3696928" cy="255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3013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528" y="2852936"/>
            <a:ext cx="4007023" cy="1008113"/>
          </a:xfrm>
        </p:spPr>
        <p:txBody>
          <a:bodyPr>
            <a:normAutofit/>
          </a:bodyPr>
          <a:lstStyle/>
          <a:p>
            <a:r>
              <a:rPr lang="en-IN" sz="2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Divergent/ Constructive  </a:t>
            </a:r>
          </a:p>
        </p:txBody>
      </p:sp>
      <p:sp>
        <p:nvSpPr>
          <p:cNvPr id="4" name="AutoShape 8" descr="Image result for limesto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10" descr="Image result for limeston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12" descr="Image result for limeston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AutoShape 14" descr="Image result for limeston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2" descr="Image result for Metamorphism of rock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4" descr="Image result for fold anticline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AutoShape 6" descr="Image result for fold anticline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" name="AutoShape 8" descr="Image result for fold anticline"/>
          <p:cNvSpPr>
            <a:spLocks noChangeAspect="1" noChangeArrowheads="1"/>
          </p:cNvSpPr>
          <p:nvPr/>
        </p:nvSpPr>
        <p:spPr bwMode="auto">
          <a:xfrm>
            <a:off x="1093950" y="83671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" name="AutoShape 10" descr="Image result for fold anticline"/>
          <p:cNvSpPr>
            <a:spLocks noChangeAspect="1" noChangeArrowheads="1"/>
          </p:cNvSpPr>
          <p:nvPr/>
        </p:nvSpPr>
        <p:spPr bwMode="auto">
          <a:xfrm>
            <a:off x="1246350" y="98911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" name="AutoShape 12" descr="Related image"/>
          <p:cNvSpPr>
            <a:spLocks noChangeAspect="1" noChangeArrowheads="1"/>
          </p:cNvSpPr>
          <p:nvPr/>
        </p:nvSpPr>
        <p:spPr bwMode="auto">
          <a:xfrm>
            <a:off x="1398750" y="114151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2" descr="Related image"/>
          <p:cNvSpPr>
            <a:spLocks noChangeAspect="1" noChangeArrowheads="1"/>
          </p:cNvSpPr>
          <p:nvPr/>
        </p:nvSpPr>
        <p:spPr bwMode="auto">
          <a:xfrm>
            <a:off x="1551150" y="129391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" name="AutoShape 8" descr="Image result for dip and strike"/>
          <p:cNvSpPr>
            <a:spLocks noChangeAspect="1" noChangeArrowheads="1"/>
          </p:cNvSpPr>
          <p:nvPr/>
        </p:nvSpPr>
        <p:spPr bwMode="auto">
          <a:xfrm>
            <a:off x="1703550" y="144631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" name="AutoShape 10" descr="Image result for dip and strike"/>
          <p:cNvSpPr>
            <a:spLocks noChangeAspect="1" noChangeArrowheads="1"/>
          </p:cNvSpPr>
          <p:nvPr/>
        </p:nvSpPr>
        <p:spPr bwMode="auto">
          <a:xfrm>
            <a:off x="1855950" y="159871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" name="AutoShape 12" descr="Image result for dip and strike"/>
          <p:cNvSpPr>
            <a:spLocks noChangeAspect="1" noChangeArrowheads="1"/>
          </p:cNvSpPr>
          <p:nvPr/>
        </p:nvSpPr>
        <p:spPr bwMode="auto">
          <a:xfrm>
            <a:off x="2008350" y="154317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" name="AutoShape 2" descr="Related image"/>
          <p:cNvSpPr>
            <a:spLocks noChangeAspect="1" noChangeArrowheads="1"/>
          </p:cNvSpPr>
          <p:nvPr/>
        </p:nvSpPr>
        <p:spPr bwMode="auto">
          <a:xfrm>
            <a:off x="2160750" y="169557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" name="AutoShape 4" descr="Image result for dip and strike"/>
          <p:cNvSpPr>
            <a:spLocks noChangeAspect="1" noChangeArrowheads="1"/>
          </p:cNvSpPr>
          <p:nvPr/>
        </p:nvSpPr>
        <p:spPr bwMode="auto">
          <a:xfrm>
            <a:off x="2313150" y="184797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AutoShape 7" descr="Related image"/>
          <p:cNvSpPr>
            <a:spLocks noChangeAspect="1" noChangeArrowheads="1"/>
          </p:cNvSpPr>
          <p:nvPr/>
        </p:nvSpPr>
        <p:spPr bwMode="auto">
          <a:xfrm>
            <a:off x="2008350" y="175111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AutoShape 9" descr="Related image"/>
          <p:cNvSpPr>
            <a:spLocks noChangeAspect="1" noChangeArrowheads="1"/>
          </p:cNvSpPr>
          <p:nvPr/>
        </p:nvSpPr>
        <p:spPr bwMode="auto">
          <a:xfrm>
            <a:off x="2160750" y="190351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AutoShape 11" descr="Related image"/>
          <p:cNvSpPr>
            <a:spLocks noChangeAspect="1" noChangeArrowheads="1"/>
          </p:cNvSpPr>
          <p:nvPr/>
        </p:nvSpPr>
        <p:spPr bwMode="auto">
          <a:xfrm>
            <a:off x="2313150" y="205591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" name="AutoShape 2" descr="Image result for plate boundaries"/>
          <p:cNvSpPr>
            <a:spLocks noChangeAspect="1" noChangeArrowheads="1"/>
          </p:cNvSpPr>
          <p:nvPr/>
        </p:nvSpPr>
        <p:spPr bwMode="auto">
          <a:xfrm>
            <a:off x="2465550" y="220831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" name="AutoShape 5" descr="Image result for plate boundaries"/>
          <p:cNvSpPr>
            <a:spLocks noChangeAspect="1" noChangeArrowheads="1"/>
          </p:cNvSpPr>
          <p:nvPr/>
        </p:nvSpPr>
        <p:spPr bwMode="auto">
          <a:xfrm>
            <a:off x="2617950" y="236071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" name="AutoShape 8" descr="Image result for plate boundaries transform"/>
          <p:cNvSpPr>
            <a:spLocks noChangeAspect="1" noChangeArrowheads="1"/>
          </p:cNvSpPr>
          <p:nvPr/>
        </p:nvSpPr>
        <p:spPr bwMode="auto">
          <a:xfrm>
            <a:off x="2770350" y="251311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763960" y="-91008"/>
            <a:ext cx="7772400" cy="1008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000">
                <a:latin typeface="Times New Roman" panose="02020603050405020304" pitchFamily="18" charset="0"/>
                <a:cs typeface="Times New Roman" panose="02020603050405020304" pitchFamily="18" charset="0"/>
              </a:rPr>
              <a:t>Plate Tectonics (Examples)</a:t>
            </a: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4685967" y="2852936"/>
            <a:ext cx="4007023" cy="1008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Convergent/ Destructive </a:t>
            </a:r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1907721" y="5949279"/>
            <a:ext cx="4007023" cy="1008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Transform/ Conservative </a:t>
            </a:r>
          </a:p>
        </p:txBody>
      </p:sp>
      <p:sp>
        <p:nvSpPr>
          <p:cNvPr id="25" name="AutoShape 11" descr="Image result for mid oceanic ridge"/>
          <p:cNvSpPr>
            <a:spLocks noChangeAspect="1" noChangeArrowheads="1"/>
          </p:cNvSpPr>
          <p:nvPr/>
        </p:nvSpPr>
        <p:spPr bwMode="auto">
          <a:xfrm>
            <a:off x="2922750" y="266551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58646"/>
            <a:ext cx="3547195" cy="2194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543" y="969223"/>
            <a:ext cx="4772665" cy="2230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268" y="3702521"/>
            <a:ext cx="3049828" cy="2534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1780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048" y="-171400"/>
            <a:ext cx="7772400" cy="1008113"/>
          </a:xfrm>
        </p:spPr>
        <p:txBody>
          <a:bodyPr>
            <a:normAutofit/>
          </a:bodyPr>
          <a:lstStyle/>
          <a:p>
            <a:r>
              <a:rPr lang="en-IN" sz="3000">
                <a:latin typeface="Times New Roman" panose="02020603050405020304" pitchFamily="18" charset="0"/>
                <a:cs typeface="Times New Roman" panose="02020603050405020304" pitchFamily="18" charset="0"/>
              </a:rPr>
              <a:t>INTERNAL STRUCTURE OF EARTH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2820323"/>
            <a:ext cx="8568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Seismic waves are used to differentiate the boundaries between layers beneath the surface of the Earth </a:t>
            </a:r>
          </a:p>
          <a:p>
            <a:pPr algn="just"/>
            <a:endParaRPr lang="en-I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0" name="Picture 6" descr="D:\Project\For Ph.D\For Publication\NIT_Durgapur\Class notes\B.Tech 1st Year\Fig. 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547954"/>
            <a:ext cx="4624021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D:\Project\For Ph.D\For Publication\NIT_Durgapur\Class notes\B.Tech 1st Year\Fig. 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547954"/>
            <a:ext cx="3269092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:\Project\For Ph.D\For Publication\NIT_Durgapur\Class notes\B.Tech 1st Year\Fig. 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364" y="614429"/>
            <a:ext cx="2304256" cy="221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633213" y="6300609"/>
            <a:ext cx="1471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>
                <a:latin typeface="Times New Roman" panose="02020603050405020304" pitchFamily="18" charset="0"/>
                <a:cs typeface="Times New Roman" panose="02020603050405020304" pitchFamily="18" charset="0"/>
              </a:rPr>
              <a:t>In Land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78719" y="6300609"/>
            <a:ext cx="1221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>
                <a:latin typeface="Times New Roman" panose="02020603050405020304" pitchFamily="18" charset="0"/>
                <a:cs typeface="Times New Roman" panose="02020603050405020304" pitchFamily="18" charset="0"/>
              </a:rPr>
              <a:t>In Sea</a:t>
            </a:r>
          </a:p>
        </p:txBody>
      </p:sp>
      <p:pic>
        <p:nvPicPr>
          <p:cNvPr id="10" name="Picture 2" descr="Image result for internal structure of eart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50" y="682909"/>
            <a:ext cx="3444286" cy="217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586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048" y="-171400"/>
            <a:ext cx="7772400" cy="1008113"/>
          </a:xfrm>
        </p:spPr>
        <p:txBody>
          <a:bodyPr>
            <a:normAutofit/>
          </a:bodyPr>
          <a:lstStyle/>
          <a:p>
            <a:r>
              <a:rPr lang="en-IN" sz="3000">
                <a:latin typeface="Times New Roman" panose="02020603050405020304" pitchFamily="18" charset="0"/>
                <a:cs typeface="Times New Roman" panose="02020603050405020304" pitchFamily="18" charset="0"/>
              </a:rPr>
              <a:t>INTERNAL STRUCTURE OF EARTH</a:t>
            </a:r>
          </a:p>
        </p:txBody>
      </p:sp>
      <p:pic>
        <p:nvPicPr>
          <p:cNvPr id="1027" name="Picture 3" descr="D:\Project\For Ph.D\For Publication\NIT_Durgapur\Class notes\B.Tech 1st Year\Fig. 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53" y="548680"/>
            <a:ext cx="3969407" cy="385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Project\For Ph.D\For Publication\NIT_Durgapur\Class notes\B.Tech 1st Year\Fig. 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829" y="836712"/>
            <a:ext cx="4042840" cy="287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Image result for structure of the crust Sial and Sim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4" descr="Image result for structure of the crust Sial and Sim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6" name="Group 5"/>
          <p:cNvGrpSpPr/>
          <p:nvPr/>
        </p:nvGrpSpPr>
        <p:grpSpPr>
          <a:xfrm>
            <a:off x="5336" y="3816424"/>
            <a:ext cx="8751523" cy="2996952"/>
            <a:chOff x="107504" y="3816424"/>
            <a:chExt cx="8751523" cy="2996952"/>
          </a:xfrm>
        </p:grpSpPr>
        <p:sp>
          <p:nvSpPr>
            <p:cNvPr id="4" name="TextBox 3"/>
            <p:cNvSpPr txBox="1"/>
            <p:nvPr/>
          </p:nvSpPr>
          <p:spPr>
            <a:xfrm>
              <a:off x="107504" y="4653136"/>
              <a:ext cx="460851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Mohorovicic</a:t>
              </a:r>
              <a:r>
                <a:rPr lang="en-IN" sz="2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 Discontinuity</a:t>
              </a:r>
              <a:r>
                <a:rPr lang="en-IN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: Boundary surface between the crust and the mantle</a:t>
              </a:r>
            </a:p>
            <a:p>
              <a:r>
                <a:rPr lang="en-IN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r>
                <a:rPr lang="en-IN" sz="20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Gutenberg Discontinuity</a:t>
              </a:r>
              <a:r>
                <a:rPr lang="en-IN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: Boundary surface between the mantle and core</a:t>
              </a:r>
            </a:p>
            <a:p>
              <a:endParaRPr lang="en-IN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077" name="Picture 5" descr="D:\Project\For Ph.D\For Publication\NIT_Durgapur\Class notes\B.Tech 1st Year\Fig. 6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5254" y="3816424"/>
              <a:ext cx="4083773" cy="2996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9371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048" y="-171400"/>
            <a:ext cx="7772400" cy="1008113"/>
          </a:xfrm>
        </p:spPr>
        <p:txBody>
          <a:bodyPr>
            <a:normAutofit/>
          </a:bodyPr>
          <a:lstStyle/>
          <a:p>
            <a:r>
              <a:rPr lang="en-IN" sz="3000">
                <a:latin typeface="Times New Roman" panose="02020603050405020304" pitchFamily="18" charset="0"/>
                <a:cs typeface="Times New Roman" panose="02020603050405020304" pitchFamily="18" charset="0"/>
              </a:rPr>
              <a:t>LITHOSPHERE</a:t>
            </a:r>
          </a:p>
        </p:txBody>
      </p:sp>
      <p:sp>
        <p:nvSpPr>
          <p:cNvPr id="3" name="AutoShape 2" descr="Image result for structure of the crust Sial and Sim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4" descr="Image result for structure of the crust Sial and Sim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93812" y="796648"/>
            <a:ext cx="9050188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Lithosphere is the solid rock portion of the earth that covers it.</a:t>
            </a:r>
          </a:p>
          <a:p>
            <a:pPr marL="342900" indent="-3429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It includes the crust and the upper most rigid part of the upper mantle.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All the rocks of the earth, from mountains to the sea floor composes the Lithosphere.</a:t>
            </a:r>
            <a:endParaRPr lang="en-IN" sz="2400" b="1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2780928"/>
            <a:ext cx="7703641" cy="396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383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-171400"/>
            <a:ext cx="7772400" cy="1008113"/>
          </a:xfrm>
        </p:spPr>
        <p:txBody>
          <a:bodyPr>
            <a:normAutofit/>
          </a:bodyPr>
          <a:lstStyle/>
          <a:p>
            <a:r>
              <a:rPr lang="en-IN" sz="3000">
                <a:latin typeface="Times New Roman" panose="02020603050405020304" pitchFamily="18" charset="0"/>
                <a:cs typeface="Times New Roman" panose="02020603050405020304" pitchFamily="18" charset="0"/>
              </a:rPr>
              <a:t>STRUCTURE OF THE CRUST </a:t>
            </a:r>
          </a:p>
        </p:txBody>
      </p:sp>
      <p:pic>
        <p:nvPicPr>
          <p:cNvPr id="1028" name="Picture 4" descr="D:\Project\For Ph.D\For Publication\NIT_Durgapur\Class notes\B.Tech 1st Year\Fig. 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109" y="764704"/>
            <a:ext cx="4536504" cy="3220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79512" y="4381941"/>
            <a:ext cx="4049507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b="1" u="sng" err="1">
                <a:latin typeface="Times New Roman" panose="02020603050405020304" pitchFamily="18" charset="0"/>
                <a:cs typeface="Times New Roman" panose="02020603050405020304" pitchFamily="18" charset="0"/>
              </a:rPr>
              <a:t>SiAl</a:t>
            </a:r>
            <a:r>
              <a:rPr lang="en-IN" sz="32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Si: Silica, Al: Aluminium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Uppermost layer of the crust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Average Density: 2.7 gm/cc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Composed of Granite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Continental crust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21074" y="4381941"/>
            <a:ext cx="3826689" cy="243143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IN" sz="3200" b="1" u="sng" err="1">
                <a:latin typeface="Times New Roman"/>
                <a:cs typeface="Times New Roman"/>
              </a:rPr>
              <a:t>SiMg</a:t>
            </a:r>
            <a:r>
              <a:rPr lang="en-IN" sz="3200" b="1" u="sng">
                <a:latin typeface="Times New Roman"/>
                <a:cs typeface="Times New Roman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>
                <a:latin typeface="Times New Roman"/>
                <a:cs typeface="Times New Roman"/>
              </a:rPr>
              <a:t>Si: Silica, Mg: Magnesium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Layer below </a:t>
            </a:r>
            <a:r>
              <a:rPr lang="en-IN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SiAl</a:t>
            </a:r>
            <a:endParaRPr lang="en-I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Average Density: 3 gm/cc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Composed of Basalt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Oceanic crust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293893" y="1266825"/>
            <a:ext cx="4010881" cy="1109663"/>
            <a:chOff x="179512" y="1266825"/>
            <a:chExt cx="4010881" cy="1109663"/>
          </a:xfrm>
        </p:grpSpPr>
        <p:sp>
          <p:nvSpPr>
            <p:cNvPr id="6" name="Freeform 5"/>
            <p:cNvSpPr/>
            <p:nvPr/>
          </p:nvSpPr>
          <p:spPr>
            <a:xfrm>
              <a:off x="2171700" y="1266825"/>
              <a:ext cx="2018693" cy="1109663"/>
            </a:xfrm>
            <a:custGeom>
              <a:avLst/>
              <a:gdLst>
                <a:gd name="connsiteX0" fmla="*/ 2014538 w 2018693"/>
                <a:gd name="connsiteY0" fmla="*/ 995363 h 1109663"/>
                <a:gd name="connsiteX1" fmla="*/ 1952625 w 2018693"/>
                <a:gd name="connsiteY1" fmla="*/ 1000125 h 1109663"/>
                <a:gd name="connsiteX2" fmla="*/ 1743075 w 2018693"/>
                <a:gd name="connsiteY2" fmla="*/ 1004888 h 1109663"/>
                <a:gd name="connsiteX3" fmla="*/ 1685925 w 2018693"/>
                <a:gd name="connsiteY3" fmla="*/ 1014413 h 1109663"/>
                <a:gd name="connsiteX4" fmla="*/ 1647825 w 2018693"/>
                <a:gd name="connsiteY4" fmla="*/ 1019175 h 1109663"/>
                <a:gd name="connsiteX5" fmla="*/ 1614488 w 2018693"/>
                <a:gd name="connsiteY5" fmla="*/ 1028700 h 1109663"/>
                <a:gd name="connsiteX6" fmla="*/ 1562100 w 2018693"/>
                <a:gd name="connsiteY6" fmla="*/ 1033463 h 1109663"/>
                <a:gd name="connsiteX7" fmla="*/ 1528763 w 2018693"/>
                <a:gd name="connsiteY7" fmla="*/ 1038225 h 1109663"/>
                <a:gd name="connsiteX8" fmla="*/ 1462088 w 2018693"/>
                <a:gd name="connsiteY8" fmla="*/ 1047750 h 1109663"/>
                <a:gd name="connsiteX9" fmla="*/ 1447800 w 2018693"/>
                <a:gd name="connsiteY9" fmla="*/ 1057275 h 1109663"/>
                <a:gd name="connsiteX10" fmla="*/ 1419225 w 2018693"/>
                <a:gd name="connsiteY10" fmla="*/ 1066800 h 1109663"/>
                <a:gd name="connsiteX11" fmla="*/ 1404938 w 2018693"/>
                <a:gd name="connsiteY11" fmla="*/ 1071563 h 1109663"/>
                <a:gd name="connsiteX12" fmla="*/ 1366838 w 2018693"/>
                <a:gd name="connsiteY12" fmla="*/ 1076325 h 1109663"/>
                <a:gd name="connsiteX13" fmla="*/ 1233488 w 2018693"/>
                <a:gd name="connsiteY13" fmla="*/ 1085850 h 1109663"/>
                <a:gd name="connsiteX14" fmla="*/ 1171575 w 2018693"/>
                <a:gd name="connsiteY14" fmla="*/ 1090613 h 1109663"/>
                <a:gd name="connsiteX15" fmla="*/ 1119188 w 2018693"/>
                <a:gd name="connsiteY15" fmla="*/ 1100138 h 1109663"/>
                <a:gd name="connsiteX16" fmla="*/ 1042988 w 2018693"/>
                <a:gd name="connsiteY16" fmla="*/ 1109663 h 1109663"/>
                <a:gd name="connsiteX17" fmla="*/ 895350 w 2018693"/>
                <a:gd name="connsiteY17" fmla="*/ 1104900 h 1109663"/>
                <a:gd name="connsiteX18" fmla="*/ 871538 w 2018693"/>
                <a:gd name="connsiteY18" fmla="*/ 1100138 h 1109663"/>
                <a:gd name="connsiteX19" fmla="*/ 823913 w 2018693"/>
                <a:gd name="connsiteY19" fmla="*/ 1095375 h 1109663"/>
                <a:gd name="connsiteX20" fmla="*/ 795338 w 2018693"/>
                <a:gd name="connsiteY20" fmla="*/ 1085850 h 1109663"/>
                <a:gd name="connsiteX21" fmla="*/ 785813 w 2018693"/>
                <a:gd name="connsiteY21" fmla="*/ 1071563 h 1109663"/>
                <a:gd name="connsiteX22" fmla="*/ 771525 w 2018693"/>
                <a:gd name="connsiteY22" fmla="*/ 1066800 h 1109663"/>
                <a:gd name="connsiteX23" fmla="*/ 728663 w 2018693"/>
                <a:gd name="connsiteY23" fmla="*/ 1052513 h 1109663"/>
                <a:gd name="connsiteX24" fmla="*/ 700088 w 2018693"/>
                <a:gd name="connsiteY24" fmla="*/ 1033463 h 1109663"/>
                <a:gd name="connsiteX25" fmla="*/ 671513 w 2018693"/>
                <a:gd name="connsiteY25" fmla="*/ 1023938 h 1109663"/>
                <a:gd name="connsiteX26" fmla="*/ 628650 w 2018693"/>
                <a:gd name="connsiteY26" fmla="*/ 995363 h 1109663"/>
                <a:gd name="connsiteX27" fmla="*/ 614363 w 2018693"/>
                <a:gd name="connsiteY27" fmla="*/ 985838 h 1109663"/>
                <a:gd name="connsiteX28" fmla="*/ 600075 w 2018693"/>
                <a:gd name="connsiteY28" fmla="*/ 971550 h 1109663"/>
                <a:gd name="connsiteX29" fmla="*/ 590550 w 2018693"/>
                <a:gd name="connsiteY29" fmla="*/ 957263 h 1109663"/>
                <a:gd name="connsiteX30" fmla="*/ 576263 w 2018693"/>
                <a:gd name="connsiteY30" fmla="*/ 947738 h 1109663"/>
                <a:gd name="connsiteX31" fmla="*/ 557213 w 2018693"/>
                <a:gd name="connsiteY31" fmla="*/ 923925 h 1109663"/>
                <a:gd name="connsiteX32" fmla="*/ 538163 w 2018693"/>
                <a:gd name="connsiteY32" fmla="*/ 895350 h 1109663"/>
                <a:gd name="connsiteX33" fmla="*/ 528638 w 2018693"/>
                <a:gd name="connsiteY33" fmla="*/ 881063 h 1109663"/>
                <a:gd name="connsiteX34" fmla="*/ 519113 w 2018693"/>
                <a:gd name="connsiteY34" fmla="*/ 866775 h 1109663"/>
                <a:gd name="connsiteX35" fmla="*/ 504825 w 2018693"/>
                <a:gd name="connsiteY35" fmla="*/ 838200 h 1109663"/>
                <a:gd name="connsiteX36" fmla="*/ 481013 w 2018693"/>
                <a:gd name="connsiteY36" fmla="*/ 795338 h 1109663"/>
                <a:gd name="connsiteX37" fmla="*/ 471488 w 2018693"/>
                <a:gd name="connsiteY37" fmla="*/ 781050 h 1109663"/>
                <a:gd name="connsiteX38" fmla="*/ 466725 w 2018693"/>
                <a:gd name="connsiteY38" fmla="*/ 766763 h 1109663"/>
                <a:gd name="connsiteX39" fmla="*/ 447675 w 2018693"/>
                <a:gd name="connsiteY39" fmla="*/ 738188 h 1109663"/>
                <a:gd name="connsiteX40" fmla="*/ 433388 w 2018693"/>
                <a:gd name="connsiteY40" fmla="*/ 709613 h 1109663"/>
                <a:gd name="connsiteX41" fmla="*/ 419100 w 2018693"/>
                <a:gd name="connsiteY41" fmla="*/ 681038 h 1109663"/>
                <a:gd name="connsiteX42" fmla="*/ 414338 w 2018693"/>
                <a:gd name="connsiteY42" fmla="*/ 666750 h 1109663"/>
                <a:gd name="connsiteX43" fmla="*/ 385763 w 2018693"/>
                <a:gd name="connsiteY43" fmla="*/ 623888 h 1109663"/>
                <a:gd name="connsiteX44" fmla="*/ 376238 w 2018693"/>
                <a:gd name="connsiteY44" fmla="*/ 609600 h 1109663"/>
                <a:gd name="connsiteX45" fmla="*/ 371475 w 2018693"/>
                <a:gd name="connsiteY45" fmla="*/ 595313 h 1109663"/>
                <a:gd name="connsiteX46" fmla="*/ 357188 w 2018693"/>
                <a:gd name="connsiteY46" fmla="*/ 581025 h 1109663"/>
                <a:gd name="connsiteX47" fmla="*/ 323850 w 2018693"/>
                <a:gd name="connsiteY47" fmla="*/ 542925 h 1109663"/>
                <a:gd name="connsiteX48" fmla="*/ 314325 w 2018693"/>
                <a:gd name="connsiteY48" fmla="*/ 528638 h 1109663"/>
                <a:gd name="connsiteX49" fmla="*/ 309563 w 2018693"/>
                <a:gd name="connsiteY49" fmla="*/ 514350 h 1109663"/>
                <a:gd name="connsiteX50" fmla="*/ 290513 w 2018693"/>
                <a:gd name="connsiteY50" fmla="*/ 485775 h 1109663"/>
                <a:gd name="connsiteX51" fmla="*/ 276225 w 2018693"/>
                <a:gd name="connsiteY51" fmla="*/ 457200 h 1109663"/>
                <a:gd name="connsiteX52" fmla="*/ 261938 w 2018693"/>
                <a:gd name="connsiteY52" fmla="*/ 428625 h 1109663"/>
                <a:gd name="connsiteX53" fmla="*/ 252413 w 2018693"/>
                <a:gd name="connsiteY53" fmla="*/ 400050 h 1109663"/>
                <a:gd name="connsiteX54" fmla="*/ 247650 w 2018693"/>
                <a:gd name="connsiteY54" fmla="*/ 385763 h 1109663"/>
                <a:gd name="connsiteX55" fmla="*/ 238125 w 2018693"/>
                <a:gd name="connsiteY55" fmla="*/ 371475 h 1109663"/>
                <a:gd name="connsiteX56" fmla="*/ 209550 w 2018693"/>
                <a:gd name="connsiteY56" fmla="*/ 314325 h 1109663"/>
                <a:gd name="connsiteX57" fmla="*/ 200025 w 2018693"/>
                <a:gd name="connsiteY57" fmla="*/ 300038 h 1109663"/>
                <a:gd name="connsiteX58" fmla="*/ 185738 w 2018693"/>
                <a:gd name="connsiteY58" fmla="*/ 290513 h 1109663"/>
                <a:gd name="connsiteX59" fmla="*/ 180975 w 2018693"/>
                <a:gd name="connsiteY59" fmla="*/ 276225 h 1109663"/>
                <a:gd name="connsiteX60" fmla="*/ 161925 w 2018693"/>
                <a:gd name="connsiteY60" fmla="*/ 247650 h 1109663"/>
                <a:gd name="connsiteX61" fmla="*/ 142875 w 2018693"/>
                <a:gd name="connsiteY61" fmla="*/ 223838 h 1109663"/>
                <a:gd name="connsiteX62" fmla="*/ 123825 w 2018693"/>
                <a:gd name="connsiteY62" fmla="*/ 195263 h 1109663"/>
                <a:gd name="connsiteX63" fmla="*/ 114300 w 2018693"/>
                <a:gd name="connsiteY63" fmla="*/ 180975 h 1109663"/>
                <a:gd name="connsiteX64" fmla="*/ 104775 w 2018693"/>
                <a:gd name="connsiteY64" fmla="*/ 166688 h 1109663"/>
                <a:gd name="connsiteX65" fmla="*/ 85725 w 2018693"/>
                <a:gd name="connsiteY65" fmla="*/ 142875 h 1109663"/>
                <a:gd name="connsiteX66" fmla="*/ 71438 w 2018693"/>
                <a:gd name="connsiteY66" fmla="*/ 114300 h 1109663"/>
                <a:gd name="connsiteX67" fmla="*/ 57150 w 2018693"/>
                <a:gd name="connsiteY67" fmla="*/ 109538 h 1109663"/>
                <a:gd name="connsiteX68" fmla="*/ 23813 w 2018693"/>
                <a:gd name="connsiteY68" fmla="*/ 71438 h 1109663"/>
                <a:gd name="connsiteX69" fmla="*/ 19050 w 2018693"/>
                <a:gd name="connsiteY69" fmla="*/ 57150 h 1109663"/>
                <a:gd name="connsiteX70" fmla="*/ 0 w 2018693"/>
                <a:gd name="connsiteY70" fmla="*/ 28575 h 1109663"/>
                <a:gd name="connsiteX71" fmla="*/ 4763 w 2018693"/>
                <a:gd name="connsiteY71" fmla="*/ 4763 h 1109663"/>
                <a:gd name="connsiteX72" fmla="*/ 19050 w 2018693"/>
                <a:gd name="connsiteY72" fmla="*/ 0 h 1109663"/>
                <a:gd name="connsiteX73" fmla="*/ 52388 w 2018693"/>
                <a:gd name="connsiteY73" fmla="*/ 4763 h 1109663"/>
                <a:gd name="connsiteX74" fmla="*/ 80963 w 2018693"/>
                <a:gd name="connsiteY74" fmla="*/ 23813 h 1109663"/>
                <a:gd name="connsiteX75" fmla="*/ 100013 w 2018693"/>
                <a:gd name="connsiteY75" fmla="*/ 52388 h 1109663"/>
                <a:gd name="connsiteX76" fmla="*/ 114300 w 2018693"/>
                <a:gd name="connsiteY76" fmla="*/ 80963 h 1109663"/>
                <a:gd name="connsiteX77" fmla="*/ 119063 w 2018693"/>
                <a:gd name="connsiteY77" fmla="*/ 95250 h 1109663"/>
                <a:gd name="connsiteX78" fmla="*/ 138113 w 2018693"/>
                <a:gd name="connsiteY78" fmla="*/ 123825 h 1109663"/>
                <a:gd name="connsiteX79" fmla="*/ 157163 w 2018693"/>
                <a:gd name="connsiteY79" fmla="*/ 180975 h 1109663"/>
                <a:gd name="connsiteX80" fmla="*/ 161925 w 2018693"/>
                <a:gd name="connsiteY80" fmla="*/ 195263 h 1109663"/>
                <a:gd name="connsiteX81" fmla="*/ 171450 w 2018693"/>
                <a:gd name="connsiteY81" fmla="*/ 209550 h 1109663"/>
                <a:gd name="connsiteX82" fmla="*/ 185738 w 2018693"/>
                <a:gd name="connsiteY82" fmla="*/ 238125 h 1109663"/>
                <a:gd name="connsiteX83" fmla="*/ 204788 w 2018693"/>
                <a:gd name="connsiteY83" fmla="*/ 266700 h 1109663"/>
                <a:gd name="connsiteX84" fmla="*/ 214313 w 2018693"/>
                <a:gd name="connsiteY84" fmla="*/ 280988 h 1109663"/>
                <a:gd name="connsiteX85" fmla="*/ 228600 w 2018693"/>
                <a:gd name="connsiteY85" fmla="*/ 290513 h 1109663"/>
                <a:gd name="connsiteX86" fmla="*/ 257175 w 2018693"/>
                <a:gd name="connsiteY86" fmla="*/ 319088 h 1109663"/>
                <a:gd name="connsiteX87" fmla="*/ 261938 w 2018693"/>
                <a:gd name="connsiteY87" fmla="*/ 333375 h 1109663"/>
                <a:gd name="connsiteX88" fmla="*/ 280988 w 2018693"/>
                <a:gd name="connsiteY88" fmla="*/ 361950 h 1109663"/>
                <a:gd name="connsiteX89" fmla="*/ 304800 w 2018693"/>
                <a:gd name="connsiteY89" fmla="*/ 404813 h 1109663"/>
                <a:gd name="connsiteX90" fmla="*/ 319088 w 2018693"/>
                <a:gd name="connsiteY90" fmla="*/ 414338 h 1109663"/>
                <a:gd name="connsiteX91" fmla="*/ 342900 w 2018693"/>
                <a:gd name="connsiteY91" fmla="*/ 442913 h 1109663"/>
                <a:gd name="connsiteX92" fmla="*/ 352425 w 2018693"/>
                <a:gd name="connsiteY92" fmla="*/ 457200 h 1109663"/>
                <a:gd name="connsiteX93" fmla="*/ 381000 w 2018693"/>
                <a:gd name="connsiteY93" fmla="*/ 485775 h 1109663"/>
                <a:gd name="connsiteX94" fmla="*/ 409575 w 2018693"/>
                <a:gd name="connsiteY94" fmla="*/ 500063 h 1109663"/>
                <a:gd name="connsiteX95" fmla="*/ 419100 w 2018693"/>
                <a:gd name="connsiteY95" fmla="*/ 514350 h 1109663"/>
                <a:gd name="connsiteX96" fmla="*/ 442913 w 2018693"/>
                <a:gd name="connsiteY96" fmla="*/ 533400 h 1109663"/>
                <a:gd name="connsiteX97" fmla="*/ 457200 w 2018693"/>
                <a:gd name="connsiteY97" fmla="*/ 561975 h 1109663"/>
                <a:gd name="connsiteX98" fmla="*/ 471488 w 2018693"/>
                <a:gd name="connsiteY98" fmla="*/ 590550 h 1109663"/>
                <a:gd name="connsiteX99" fmla="*/ 481013 w 2018693"/>
                <a:gd name="connsiteY99" fmla="*/ 619125 h 1109663"/>
                <a:gd name="connsiteX100" fmla="*/ 485775 w 2018693"/>
                <a:gd name="connsiteY100" fmla="*/ 633413 h 1109663"/>
                <a:gd name="connsiteX101" fmla="*/ 495300 w 2018693"/>
                <a:gd name="connsiteY101" fmla="*/ 647700 h 1109663"/>
                <a:gd name="connsiteX102" fmla="*/ 509588 w 2018693"/>
                <a:gd name="connsiteY102" fmla="*/ 676275 h 1109663"/>
                <a:gd name="connsiteX103" fmla="*/ 528638 w 2018693"/>
                <a:gd name="connsiteY103" fmla="*/ 704850 h 1109663"/>
                <a:gd name="connsiteX104" fmla="*/ 533400 w 2018693"/>
                <a:gd name="connsiteY104" fmla="*/ 719138 h 1109663"/>
                <a:gd name="connsiteX105" fmla="*/ 552450 w 2018693"/>
                <a:gd name="connsiteY105" fmla="*/ 747713 h 1109663"/>
                <a:gd name="connsiteX106" fmla="*/ 557213 w 2018693"/>
                <a:gd name="connsiteY106" fmla="*/ 762000 h 1109663"/>
                <a:gd name="connsiteX107" fmla="*/ 571500 w 2018693"/>
                <a:gd name="connsiteY107" fmla="*/ 771525 h 1109663"/>
                <a:gd name="connsiteX108" fmla="*/ 585788 w 2018693"/>
                <a:gd name="connsiteY108" fmla="*/ 800100 h 1109663"/>
                <a:gd name="connsiteX109" fmla="*/ 600075 w 2018693"/>
                <a:gd name="connsiteY109" fmla="*/ 828675 h 1109663"/>
                <a:gd name="connsiteX110" fmla="*/ 614363 w 2018693"/>
                <a:gd name="connsiteY110" fmla="*/ 838200 h 1109663"/>
                <a:gd name="connsiteX111" fmla="*/ 642938 w 2018693"/>
                <a:gd name="connsiteY111" fmla="*/ 866775 h 1109663"/>
                <a:gd name="connsiteX112" fmla="*/ 657225 w 2018693"/>
                <a:gd name="connsiteY112" fmla="*/ 881063 h 1109663"/>
                <a:gd name="connsiteX113" fmla="*/ 666750 w 2018693"/>
                <a:gd name="connsiteY113" fmla="*/ 900113 h 1109663"/>
                <a:gd name="connsiteX114" fmla="*/ 671513 w 2018693"/>
                <a:gd name="connsiteY114" fmla="*/ 914400 h 1109663"/>
                <a:gd name="connsiteX115" fmla="*/ 685800 w 2018693"/>
                <a:gd name="connsiteY115" fmla="*/ 923925 h 1109663"/>
                <a:gd name="connsiteX116" fmla="*/ 700088 w 2018693"/>
                <a:gd name="connsiteY116" fmla="*/ 957263 h 1109663"/>
                <a:gd name="connsiteX117" fmla="*/ 714375 w 2018693"/>
                <a:gd name="connsiteY117" fmla="*/ 985838 h 1109663"/>
                <a:gd name="connsiteX118" fmla="*/ 742950 w 2018693"/>
                <a:gd name="connsiteY118" fmla="*/ 995363 h 1109663"/>
                <a:gd name="connsiteX119" fmla="*/ 771525 w 2018693"/>
                <a:gd name="connsiteY119" fmla="*/ 990600 h 1109663"/>
                <a:gd name="connsiteX120" fmla="*/ 809625 w 2018693"/>
                <a:gd name="connsiteY120" fmla="*/ 995363 h 1109663"/>
                <a:gd name="connsiteX121" fmla="*/ 852488 w 2018693"/>
                <a:gd name="connsiteY121" fmla="*/ 1000125 h 1109663"/>
                <a:gd name="connsiteX122" fmla="*/ 947738 w 2018693"/>
                <a:gd name="connsiteY122" fmla="*/ 995363 h 1109663"/>
                <a:gd name="connsiteX123" fmla="*/ 971550 w 2018693"/>
                <a:gd name="connsiteY123" fmla="*/ 990600 h 1109663"/>
                <a:gd name="connsiteX124" fmla="*/ 985838 w 2018693"/>
                <a:gd name="connsiteY124" fmla="*/ 985838 h 1109663"/>
                <a:gd name="connsiteX125" fmla="*/ 1195388 w 2018693"/>
                <a:gd name="connsiteY125" fmla="*/ 981075 h 1109663"/>
                <a:gd name="connsiteX126" fmla="*/ 1290638 w 2018693"/>
                <a:gd name="connsiteY126" fmla="*/ 976313 h 1109663"/>
                <a:gd name="connsiteX127" fmla="*/ 1400175 w 2018693"/>
                <a:gd name="connsiteY127" fmla="*/ 966788 h 1109663"/>
                <a:gd name="connsiteX128" fmla="*/ 1423988 w 2018693"/>
                <a:gd name="connsiteY128" fmla="*/ 962025 h 1109663"/>
                <a:gd name="connsiteX129" fmla="*/ 1443038 w 2018693"/>
                <a:gd name="connsiteY129" fmla="*/ 957263 h 1109663"/>
                <a:gd name="connsiteX130" fmla="*/ 1538288 w 2018693"/>
                <a:gd name="connsiteY130" fmla="*/ 952500 h 1109663"/>
                <a:gd name="connsiteX131" fmla="*/ 1657350 w 2018693"/>
                <a:gd name="connsiteY131" fmla="*/ 957263 h 1109663"/>
                <a:gd name="connsiteX132" fmla="*/ 1743075 w 2018693"/>
                <a:gd name="connsiteY132" fmla="*/ 966788 h 1109663"/>
                <a:gd name="connsiteX133" fmla="*/ 1804988 w 2018693"/>
                <a:gd name="connsiteY133" fmla="*/ 962025 h 1109663"/>
                <a:gd name="connsiteX134" fmla="*/ 1847850 w 2018693"/>
                <a:gd name="connsiteY134" fmla="*/ 942975 h 1109663"/>
                <a:gd name="connsiteX135" fmla="*/ 1871663 w 2018693"/>
                <a:gd name="connsiteY135" fmla="*/ 938213 h 1109663"/>
                <a:gd name="connsiteX136" fmla="*/ 1914525 w 2018693"/>
                <a:gd name="connsiteY136" fmla="*/ 923925 h 1109663"/>
                <a:gd name="connsiteX137" fmla="*/ 1928813 w 2018693"/>
                <a:gd name="connsiteY137" fmla="*/ 919163 h 1109663"/>
                <a:gd name="connsiteX138" fmla="*/ 1943100 w 2018693"/>
                <a:gd name="connsiteY138" fmla="*/ 914400 h 1109663"/>
                <a:gd name="connsiteX139" fmla="*/ 2000250 w 2018693"/>
                <a:gd name="connsiteY139" fmla="*/ 919163 h 1109663"/>
                <a:gd name="connsiteX140" fmla="*/ 2009775 w 2018693"/>
                <a:gd name="connsiteY140" fmla="*/ 947738 h 1109663"/>
                <a:gd name="connsiteX141" fmla="*/ 2014538 w 2018693"/>
                <a:gd name="connsiteY141" fmla="*/ 995363 h 110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</a:cxnLst>
              <a:rect l="l" t="t" r="r" b="b"/>
              <a:pathLst>
                <a:path w="2018693" h="1109663">
                  <a:moveTo>
                    <a:pt x="2014538" y="995363"/>
                  </a:moveTo>
                  <a:cubicBezTo>
                    <a:pt x="2005013" y="1004094"/>
                    <a:pt x="1973311" y="999399"/>
                    <a:pt x="1952625" y="1000125"/>
                  </a:cubicBezTo>
                  <a:cubicBezTo>
                    <a:pt x="1882800" y="1002575"/>
                    <a:pt x="1812843" y="1001150"/>
                    <a:pt x="1743075" y="1004888"/>
                  </a:cubicBezTo>
                  <a:cubicBezTo>
                    <a:pt x="1723790" y="1005921"/>
                    <a:pt x="1705089" y="1012018"/>
                    <a:pt x="1685925" y="1014413"/>
                  </a:cubicBezTo>
                  <a:lnTo>
                    <a:pt x="1647825" y="1019175"/>
                  </a:lnTo>
                  <a:cubicBezTo>
                    <a:pt x="1638025" y="1022442"/>
                    <a:pt x="1624461" y="1027370"/>
                    <a:pt x="1614488" y="1028700"/>
                  </a:cubicBezTo>
                  <a:cubicBezTo>
                    <a:pt x="1597107" y="1031017"/>
                    <a:pt x="1579527" y="1031527"/>
                    <a:pt x="1562100" y="1033463"/>
                  </a:cubicBezTo>
                  <a:cubicBezTo>
                    <a:pt x="1550944" y="1034703"/>
                    <a:pt x="1539901" y="1036833"/>
                    <a:pt x="1528763" y="1038225"/>
                  </a:cubicBezTo>
                  <a:cubicBezTo>
                    <a:pt x="1468433" y="1045766"/>
                    <a:pt x="1505302" y="1039108"/>
                    <a:pt x="1462088" y="1047750"/>
                  </a:cubicBezTo>
                  <a:cubicBezTo>
                    <a:pt x="1457325" y="1050925"/>
                    <a:pt x="1453031" y="1054950"/>
                    <a:pt x="1447800" y="1057275"/>
                  </a:cubicBezTo>
                  <a:cubicBezTo>
                    <a:pt x="1438625" y="1061353"/>
                    <a:pt x="1428750" y="1063625"/>
                    <a:pt x="1419225" y="1066800"/>
                  </a:cubicBezTo>
                  <a:cubicBezTo>
                    <a:pt x="1414463" y="1068388"/>
                    <a:pt x="1409919" y="1070940"/>
                    <a:pt x="1404938" y="1071563"/>
                  </a:cubicBezTo>
                  <a:lnTo>
                    <a:pt x="1366838" y="1076325"/>
                  </a:lnTo>
                  <a:cubicBezTo>
                    <a:pt x="1309482" y="1090665"/>
                    <a:pt x="1361969" y="1078905"/>
                    <a:pt x="1233488" y="1085850"/>
                  </a:cubicBezTo>
                  <a:cubicBezTo>
                    <a:pt x="1212820" y="1086967"/>
                    <a:pt x="1192213" y="1089025"/>
                    <a:pt x="1171575" y="1090613"/>
                  </a:cubicBezTo>
                  <a:cubicBezTo>
                    <a:pt x="1155331" y="1093862"/>
                    <a:pt x="1135424" y="1098109"/>
                    <a:pt x="1119188" y="1100138"/>
                  </a:cubicBezTo>
                  <a:lnTo>
                    <a:pt x="1042988" y="1109663"/>
                  </a:lnTo>
                  <a:cubicBezTo>
                    <a:pt x="993775" y="1108075"/>
                    <a:pt x="944512" y="1107631"/>
                    <a:pt x="895350" y="1104900"/>
                  </a:cubicBezTo>
                  <a:cubicBezTo>
                    <a:pt x="887268" y="1104451"/>
                    <a:pt x="879561" y="1101208"/>
                    <a:pt x="871538" y="1100138"/>
                  </a:cubicBezTo>
                  <a:cubicBezTo>
                    <a:pt x="855724" y="1098029"/>
                    <a:pt x="839788" y="1096963"/>
                    <a:pt x="823913" y="1095375"/>
                  </a:cubicBezTo>
                  <a:cubicBezTo>
                    <a:pt x="814388" y="1092200"/>
                    <a:pt x="800907" y="1094204"/>
                    <a:pt x="795338" y="1085850"/>
                  </a:cubicBezTo>
                  <a:cubicBezTo>
                    <a:pt x="792163" y="1081088"/>
                    <a:pt x="790282" y="1075139"/>
                    <a:pt x="785813" y="1071563"/>
                  </a:cubicBezTo>
                  <a:cubicBezTo>
                    <a:pt x="781893" y="1068427"/>
                    <a:pt x="776015" y="1069045"/>
                    <a:pt x="771525" y="1066800"/>
                  </a:cubicBezTo>
                  <a:cubicBezTo>
                    <a:pt x="738044" y="1050059"/>
                    <a:pt x="781712" y="1061354"/>
                    <a:pt x="728663" y="1052513"/>
                  </a:cubicBezTo>
                  <a:cubicBezTo>
                    <a:pt x="719138" y="1046163"/>
                    <a:pt x="710948" y="1037083"/>
                    <a:pt x="700088" y="1033463"/>
                  </a:cubicBezTo>
                  <a:lnTo>
                    <a:pt x="671513" y="1023938"/>
                  </a:lnTo>
                  <a:lnTo>
                    <a:pt x="628650" y="995363"/>
                  </a:lnTo>
                  <a:cubicBezTo>
                    <a:pt x="623888" y="992188"/>
                    <a:pt x="618410" y="989885"/>
                    <a:pt x="614363" y="985838"/>
                  </a:cubicBezTo>
                  <a:cubicBezTo>
                    <a:pt x="609600" y="981075"/>
                    <a:pt x="604387" y="976724"/>
                    <a:pt x="600075" y="971550"/>
                  </a:cubicBezTo>
                  <a:cubicBezTo>
                    <a:pt x="596411" y="967153"/>
                    <a:pt x="594597" y="961310"/>
                    <a:pt x="590550" y="957263"/>
                  </a:cubicBezTo>
                  <a:cubicBezTo>
                    <a:pt x="586503" y="953216"/>
                    <a:pt x="581025" y="950913"/>
                    <a:pt x="576263" y="947738"/>
                  </a:cubicBezTo>
                  <a:cubicBezTo>
                    <a:pt x="565537" y="915562"/>
                    <a:pt x="580412" y="950439"/>
                    <a:pt x="557213" y="923925"/>
                  </a:cubicBezTo>
                  <a:cubicBezTo>
                    <a:pt x="549675" y="915310"/>
                    <a:pt x="544513" y="904875"/>
                    <a:pt x="538163" y="895350"/>
                  </a:cubicBezTo>
                  <a:lnTo>
                    <a:pt x="528638" y="881063"/>
                  </a:lnTo>
                  <a:cubicBezTo>
                    <a:pt x="525463" y="876300"/>
                    <a:pt x="520923" y="872205"/>
                    <a:pt x="519113" y="866775"/>
                  </a:cubicBezTo>
                  <a:cubicBezTo>
                    <a:pt x="512540" y="847058"/>
                    <a:pt x="517135" y="856665"/>
                    <a:pt x="504825" y="838200"/>
                  </a:cubicBezTo>
                  <a:cubicBezTo>
                    <a:pt x="496443" y="813052"/>
                    <a:pt x="502848" y="828091"/>
                    <a:pt x="481013" y="795338"/>
                  </a:cubicBezTo>
                  <a:cubicBezTo>
                    <a:pt x="477838" y="790575"/>
                    <a:pt x="473298" y="786480"/>
                    <a:pt x="471488" y="781050"/>
                  </a:cubicBezTo>
                  <a:cubicBezTo>
                    <a:pt x="469900" y="776288"/>
                    <a:pt x="469163" y="771151"/>
                    <a:pt x="466725" y="766763"/>
                  </a:cubicBezTo>
                  <a:cubicBezTo>
                    <a:pt x="461165" y="756756"/>
                    <a:pt x="447675" y="738188"/>
                    <a:pt x="447675" y="738188"/>
                  </a:cubicBezTo>
                  <a:cubicBezTo>
                    <a:pt x="435708" y="702281"/>
                    <a:pt x="451849" y="746535"/>
                    <a:pt x="433388" y="709613"/>
                  </a:cubicBezTo>
                  <a:cubicBezTo>
                    <a:pt x="413670" y="670179"/>
                    <a:pt x="446396" y="721981"/>
                    <a:pt x="419100" y="681038"/>
                  </a:cubicBezTo>
                  <a:cubicBezTo>
                    <a:pt x="417513" y="676275"/>
                    <a:pt x="416776" y="671138"/>
                    <a:pt x="414338" y="666750"/>
                  </a:cubicBezTo>
                  <a:cubicBezTo>
                    <a:pt x="414332" y="666740"/>
                    <a:pt x="390529" y="631037"/>
                    <a:pt x="385763" y="623888"/>
                  </a:cubicBezTo>
                  <a:cubicBezTo>
                    <a:pt x="382588" y="619125"/>
                    <a:pt x="378048" y="615030"/>
                    <a:pt x="376238" y="609600"/>
                  </a:cubicBezTo>
                  <a:cubicBezTo>
                    <a:pt x="374650" y="604838"/>
                    <a:pt x="374260" y="599490"/>
                    <a:pt x="371475" y="595313"/>
                  </a:cubicBezTo>
                  <a:cubicBezTo>
                    <a:pt x="367739" y="589709"/>
                    <a:pt x="361323" y="586341"/>
                    <a:pt x="357188" y="581025"/>
                  </a:cubicBezTo>
                  <a:cubicBezTo>
                    <a:pt x="327272" y="542560"/>
                    <a:pt x="351509" y="561364"/>
                    <a:pt x="323850" y="542925"/>
                  </a:cubicBezTo>
                  <a:cubicBezTo>
                    <a:pt x="320675" y="538163"/>
                    <a:pt x="316885" y="533757"/>
                    <a:pt x="314325" y="528638"/>
                  </a:cubicBezTo>
                  <a:cubicBezTo>
                    <a:pt x="312080" y="524148"/>
                    <a:pt x="312001" y="518738"/>
                    <a:pt x="309563" y="514350"/>
                  </a:cubicBezTo>
                  <a:cubicBezTo>
                    <a:pt x="304004" y="504343"/>
                    <a:pt x="294134" y="496635"/>
                    <a:pt x="290513" y="485775"/>
                  </a:cubicBezTo>
                  <a:cubicBezTo>
                    <a:pt x="283940" y="466058"/>
                    <a:pt x="288535" y="475665"/>
                    <a:pt x="276225" y="457200"/>
                  </a:cubicBezTo>
                  <a:cubicBezTo>
                    <a:pt x="258861" y="405103"/>
                    <a:pt x="286554" y="484011"/>
                    <a:pt x="261938" y="428625"/>
                  </a:cubicBezTo>
                  <a:cubicBezTo>
                    <a:pt x="257860" y="419450"/>
                    <a:pt x="255588" y="409575"/>
                    <a:pt x="252413" y="400050"/>
                  </a:cubicBezTo>
                  <a:cubicBezTo>
                    <a:pt x="250825" y="395288"/>
                    <a:pt x="250435" y="389940"/>
                    <a:pt x="247650" y="385763"/>
                  </a:cubicBezTo>
                  <a:lnTo>
                    <a:pt x="238125" y="371475"/>
                  </a:lnTo>
                  <a:cubicBezTo>
                    <a:pt x="224980" y="332041"/>
                    <a:pt x="234169" y="351253"/>
                    <a:pt x="209550" y="314325"/>
                  </a:cubicBezTo>
                  <a:cubicBezTo>
                    <a:pt x="206375" y="309563"/>
                    <a:pt x="204787" y="303213"/>
                    <a:pt x="200025" y="300038"/>
                  </a:cubicBezTo>
                  <a:lnTo>
                    <a:pt x="185738" y="290513"/>
                  </a:lnTo>
                  <a:cubicBezTo>
                    <a:pt x="184150" y="285750"/>
                    <a:pt x="183413" y="280614"/>
                    <a:pt x="180975" y="276225"/>
                  </a:cubicBezTo>
                  <a:cubicBezTo>
                    <a:pt x="175416" y="266218"/>
                    <a:pt x="161925" y="247650"/>
                    <a:pt x="161925" y="247650"/>
                  </a:cubicBezTo>
                  <a:cubicBezTo>
                    <a:pt x="151201" y="215477"/>
                    <a:pt x="166074" y="250351"/>
                    <a:pt x="142875" y="223838"/>
                  </a:cubicBezTo>
                  <a:cubicBezTo>
                    <a:pt x="135337" y="215223"/>
                    <a:pt x="130175" y="204788"/>
                    <a:pt x="123825" y="195263"/>
                  </a:cubicBezTo>
                  <a:lnTo>
                    <a:pt x="114300" y="180975"/>
                  </a:lnTo>
                  <a:lnTo>
                    <a:pt x="104775" y="166688"/>
                  </a:lnTo>
                  <a:cubicBezTo>
                    <a:pt x="92806" y="130777"/>
                    <a:pt x="110344" y="173648"/>
                    <a:pt x="85725" y="142875"/>
                  </a:cubicBezTo>
                  <a:cubicBezTo>
                    <a:pt x="70386" y="123702"/>
                    <a:pt x="93744" y="132144"/>
                    <a:pt x="71438" y="114300"/>
                  </a:cubicBezTo>
                  <a:cubicBezTo>
                    <a:pt x="67518" y="111164"/>
                    <a:pt x="61913" y="111125"/>
                    <a:pt x="57150" y="109538"/>
                  </a:cubicBezTo>
                  <a:cubicBezTo>
                    <a:pt x="34925" y="76201"/>
                    <a:pt x="47625" y="87313"/>
                    <a:pt x="23813" y="71438"/>
                  </a:cubicBezTo>
                  <a:cubicBezTo>
                    <a:pt x="22225" y="66675"/>
                    <a:pt x="21835" y="61327"/>
                    <a:pt x="19050" y="57150"/>
                  </a:cubicBezTo>
                  <a:cubicBezTo>
                    <a:pt x="-4733" y="21475"/>
                    <a:pt x="11325" y="62549"/>
                    <a:pt x="0" y="28575"/>
                  </a:cubicBezTo>
                  <a:cubicBezTo>
                    <a:pt x="1588" y="20638"/>
                    <a:pt x="273" y="11498"/>
                    <a:pt x="4763" y="4763"/>
                  </a:cubicBezTo>
                  <a:cubicBezTo>
                    <a:pt x="7548" y="586"/>
                    <a:pt x="14030" y="0"/>
                    <a:pt x="19050" y="0"/>
                  </a:cubicBezTo>
                  <a:cubicBezTo>
                    <a:pt x="30276" y="0"/>
                    <a:pt x="41275" y="3175"/>
                    <a:pt x="52388" y="4763"/>
                  </a:cubicBezTo>
                  <a:cubicBezTo>
                    <a:pt x="61913" y="11113"/>
                    <a:pt x="74613" y="14288"/>
                    <a:pt x="80963" y="23813"/>
                  </a:cubicBezTo>
                  <a:lnTo>
                    <a:pt x="100013" y="52388"/>
                  </a:lnTo>
                  <a:cubicBezTo>
                    <a:pt x="111980" y="88291"/>
                    <a:pt x="95839" y="44042"/>
                    <a:pt x="114300" y="80963"/>
                  </a:cubicBezTo>
                  <a:cubicBezTo>
                    <a:pt x="116545" y="85453"/>
                    <a:pt x="116625" y="90862"/>
                    <a:pt x="119063" y="95250"/>
                  </a:cubicBezTo>
                  <a:cubicBezTo>
                    <a:pt x="124623" y="105257"/>
                    <a:pt x="138113" y="123825"/>
                    <a:pt x="138113" y="123825"/>
                  </a:cubicBezTo>
                  <a:lnTo>
                    <a:pt x="157163" y="180975"/>
                  </a:lnTo>
                  <a:cubicBezTo>
                    <a:pt x="158751" y="185738"/>
                    <a:pt x="159140" y="191086"/>
                    <a:pt x="161925" y="195263"/>
                  </a:cubicBezTo>
                  <a:cubicBezTo>
                    <a:pt x="165100" y="200025"/>
                    <a:pt x="168890" y="204431"/>
                    <a:pt x="171450" y="209550"/>
                  </a:cubicBezTo>
                  <a:cubicBezTo>
                    <a:pt x="191168" y="248984"/>
                    <a:pt x="158442" y="197182"/>
                    <a:pt x="185738" y="238125"/>
                  </a:cubicBezTo>
                  <a:cubicBezTo>
                    <a:pt x="194107" y="263235"/>
                    <a:pt x="184968" y="242917"/>
                    <a:pt x="204788" y="266700"/>
                  </a:cubicBezTo>
                  <a:cubicBezTo>
                    <a:pt x="208452" y="271097"/>
                    <a:pt x="210266" y="276940"/>
                    <a:pt x="214313" y="280988"/>
                  </a:cubicBezTo>
                  <a:cubicBezTo>
                    <a:pt x="218360" y="285035"/>
                    <a:pt x="224322" y="286710"/>
                    <a:pt x="228600" y="290513"/>
                  </a:cubicBezTo>
                  <a:cubicBezTo>
                    <a:pt x="238668" y="299462"/>
                    <a:pt x="257175" y="319088"/>
                    <a:pt x="257175" y="319088"/>
                  </a:cubicBezTo>
                  <a:cubicBezTo>
                    <a:pt x="258763" y="323850"/>
                    <a:pt x="259500" y="328987"/>
                    <a:pt x="261938" y="333375"/>
                  </a:cubicBezTo>
                  <a:cubicBezTo>
                    <a:pt x="267498" y="343382"/>
                    <a:pt x="280988" y="361950"/>
                    <a:pt x="280988" y="361950"/>
                  </a:cubicBezTo>
                  <a:cubicBezTo>
                    <a:pt x="285950" y="376839"/>
                    <a:pt x="290762" y="395455"/>
                    <a:pt x="304800" y="404813"/>
                  </a:cubicBezTo>
                  <a:lnTo>
                    <a:pt x="319088" y="414338"/>
                  </a:lnTo>
                  <a:cubicBezTo>
                    <a:pt x="342737" y="449810"/>
                    <a:pt x="312343" y="406244"/>
                    <a:pt x="342900" y="442913"/>
                  </a:cubicBezTo>
                  <a:cubicBezTo>
                    <a:pt x="346564" y="447310"/>
                    <a:pt x="348622" y="452922"/>
                    <a:pt x="352425" y="457200"/>
                  </a:cubicBezTo>
                  <a:cubicBezTo>
                    <a:pt x="361374" y="467268"/>
                    <a:pt x="368221" y="481515"/>
                    <a:pt x="381000" y="485775"/>
                  </a:cubicBezTo>
                  <a:cubicBezTo>
                    <a:pt x="400718" y="492348"/>
                    <a:pt x="391111" y="487753"/>
                    <a:pt x="409575" y="500063"/>
                  </a:cubicBezTo>
                  <a:cubicBezTo>
                    <a:pt x="412750" y="504825"/>
                    <a:pt x="414631" y="510774"/>
                    <a:pt x="419100" y="514350"/>
                  </a:cubicBezTo>
                  <a:cubicBezTo>
                    <a:pt x="451963" y="540640"/>
                    <a:pt x="415617" y="492457"/>
                    <a:pt x="442913" y="533400"/>
                  </a:cubicBezTo>
                  <a:cubicBezTo>
                    <a:pt x="454880" y="569307"/>
                    <a:pt x="438739" y="525053"/>
                    <a:pt x="457200" y="561975"/>
                  </a:cubicBezTo>
                  <a:cubicBezTo>
                    <a:pt x="476918" y="601409"/>
                    <a:pt x="444192" y="549607"/>
                    <a:pt x="471488" y="590550"/>
                  </a:cubicBezTo>
                  <a:lnTo>
                    <a:pt x="481013" y="619125"/>
                  </a:lnTo>
                  <a:cubicBezTo>
                    <a:pt x="482600" y="623888"/>
                    <a:pt x="482990" y="629236"/>
                    <a:pt x="485775" y="633413"/>
                  </a:cubicBezTo>
                  <a:cubicBezTo>
                    <a:pt x="488950" y="638175"/>
                    <a:pt x="492740" y="642581"/>
                    <a:pt x="495300" y="647700"/>
                  </a:cubicBezTo>
                  <a:cubicBezTo>
                    <a:pt x="515018" y="687134"/>
                    <a:pt x="482292" y="635332"/>
                    <a:pt x="509588" y="676275"/>
                  </a:cubicBezTo>
                  <a:cubicBezTo>
                    <a:pt x="520911" y="710249"/>
                    <a:pt x="504855" y="669175"/>
                    <a:pt x="528638" y="704850"/>
                  </a:cubicBezTo>
                  <a:cubicBezTo>
                    <a:pt x="531423" y="709027"/>
                    <a:pt x="530962" y="714750"/>
                    <a:pt x="533400" y="719138"/>
                  </a:cubicBezTo>
                  <a:cubicBezTo>
                    <a:pt x="538959" y="729145"/>
                    <a:pt x="548829" y="736853"/>
                    <a:pt x="552450" y="747713"/>
                  </a:cubicBezTo>
                  <a:cubicBezTo>
                    <a:pt x="554038" y="752475"/>
                    <a:pt x="554077" y="758080"/>
                    <a:pt x="557213" y="762000"/>
                  </a:cubicBezTo>
                  <a:cubicBezTo>
                    <a:pt x="560789" y="766469"/>
                    <a:pt x="566738" y="768350"/>
                    <a:pt x="571500" y="771525"/>
                  </a:cubicBezTo>
                  <a:cubicBezTo>
                    <a:pt x="583475" y="807446"/>
                    <a:pt x="567320" y="763163"/>
                    <a:pt x="585788" y="800100"/>
                  </a:cubicBezTo>
                  <a:cubicBezTo>
                    <a:pt x="593535" y="815595"/>
                    <a:pt x="586425" y="815025"/>
                    <a:pt x="600075" y="828675"/>
                  </a:cubicBezTo>
                  <a:cubicBezTo>
                    <a:pt x="604123" y="832722"/>
                    <a:pt x="610085" y="834397"/>
                    <a:pt x="614363" y="838200"/>
                  </a:cubicBezTo>
                  <a:cubicBezTo>
                    <a:pt x="624431" y="847149"/>
                    <a:pt x="633413" y="857250"/>
                    <a:pt x="642938" y="866775"/>
                  </a:cubicBezTo>
                  <a:cubicBezTo>
                    <a:pt x="647700" y="871538"/>
                    <a:pt x="654213" y="875039"/>
                    <a:pt x="657225" y="881063"/>
                  </a:cubicBezTo>
                  <a:cubicBezTo>
                    <a:pt x="660400" y="887413"/>
                    <a:pt x="663953" y="893588"/>
                    <a:pt x="666750" y="900113"/>
                  </a:cubicBezTo>
                  <a:cubicBezTo>
                    <a:pt x="668728" y="904727"/>
                    <a:pt x="668377" y="910480"/>
                    <a:pt x="671513" y="914400"/>
                  </a:cubicBezTo>
                  <a:cubicBezTo>
                    <a:pt x="675089" y="918869"/>
                    <a:pt x="681038" y="920750"/>
                    <a:pt x="685800" y="923925"/>
                  </a:cubicBezTo>
                  <a:cubicBezTo>
                    <a:pt x="695713" y="963574"/>
                    <a:pt x="683642" y="924371"/>
                    <a:pt x="700088" y="957263"/>
                  </a:cubicBezTo>
                  <a:cubicBezTo>
                    <a:pt x="704570" y="966228"/>
                    <a:pt x="704448" y="979634"/>
                    <a:pt x="714375" y="985838"/>
                  </a:cubicBezTo>
                  <a:cubicBezTo>
                    <a:pt x="722889" y="991159"/>
                    <a:pt x="742950" y="995363"/>
                    <a:pt x="742950" y="995363"/>
                  </a:cubicBezTo>
                  <a:cubicBezTo>
                    <a:pt x="752475" y="993775"/>
                    <a:pt x="761869" y="990600"/>
                    <a:pt x="771525" y="990600"/>
                  </a:cubicBezTo>
                  <a:cubicBezTo>
                    <a:pt x="784324" y="990600"/>
                    <a:pt x="796914" y="993868"/>
                    <a:pt x="809625" y="995363"/>
                  </a:cubicBezTo>
                  <a:lnTo>
                    <a:pt x="852488" y="1000125"/>
                  </a:lnTo>
                  <a:cubicBezTo>
                    <a:pt x="884238" y="998538"/>
                    <a:pt x="916050" y="997898"/>
                    <a:pt x="947738" y="995363"/>
                  </a:cubicBezTo>
                  <a:cubicBezTo>
                    <a:pt x="955807" y="994717"/>
                    <a:pt x="963697" y="992563"/>
                    <a:pt x="971550" y="990600"/>
                  </a:cubicBezTo>
                  <a:cubicBezTo>
                    <a:pt x="976420" y="989382"/>
                    <a:pt x="980822" y="986051"/>
                    <a:pt x="985838" y="985838"/>
                  </a:cubicBezTo>
                  <a:cubicBezTo>
                    <a:pt x="1055643" y="982868"/>
                    <a:pt x="1125538" y="982663"/>
                    <a:pt x="1195388" y="981075"/>
                  </a:cubicBezTo>
                  <a:lnTo>
                    <a:pt x="1290638" y="976313"/>
                  </a:lnTo>
                  <a:cubicBezTo>
                    <a:pt x="1327199" y="973762"/>
                    <a:pt x="1400175" y="966788"/>
                    <a:pt x="1400175" y="966788"/>
                  </a:cubicBezTo>
                  <a:cubicBezTo>
                    <a:pt x="1408113" y="965200"/>
                    <a:pt x="1416086" y="963781"/>
                    <a:pt x="1423988" y="962025"/>
                  </a:cubicBezTo>
                  <a:cubicBezTo>
                    <a:pt x="1430378" y="960605"/>
                    <a:pt x="1436515" y="957807"/>
                    <a:pt x="1443038" y="957263"/>
                  </a:cubicBezTo>
                  <a:cubicBezTo>
                    <a:pt x="1474718" y="954623"/>
                    <a:pt x="1506538" y="954088"/>
                    <a:pt x="1538288" y="952500"/>
                  </a:cubicBezTo>
                  <a:lnTo>
                    <a:pt x="1657350" y="957263"/>
                  </a:lnTo>
                  <a:cubicBezTo>
                    <a:pt x="1695188" y="959365"/>
                    <a:pt x="1708851" y="961898"/>
                    <a:pt x="1743075" y="966788"/>
                  </a:cubicBezTo>
                  <a:cubicBezTo>
                    <a:pt x="1763713" y="965200"/>
                    <a:pt x="1784543" y="965253"/>
                    <a:pt x="1804988" y="962025"/>
                  </a:cubicBezTo>
                  <a:cubicBezTo>
                    <a:pt x="1864879" y="952568"/>
                    <a:pt x="1810452" y="956999"/>
                    <a:pt x="1847850" y="942975"/>
                  </a:cubicBezTo>
                  <a:cubicBezTo>
                    <a:pt x="1855429" y="940133"/>
                    <a:pt x="1863853" y="940343"/>
                    <a:pt x="1871663" y="938213"/>
                  </a:cubicBezTo>
                  <a:cubicBezTo>
                    <a:pt x="1871700" y="938203"/>
                    <a:pt x="1907363" y="926312"/>
                    <a:pt x="1914525" y="923925"/>
                  </a:cubicBezTo>
                  <a:lnTo>
                    <a:pt x="1928813" y="919163"/>
                  </a:lnTo>
                  <a:lnTo>
                    <a:pt x="1943100" y="914400"/>
                  </a:lnTo>
                  <a:cubicBezTo>
                    <a:pt x="1962150" y="915988"/>
                    <a:pt x="1983152" y="910614"/>
                    <a:pt x="2000250" y="919163"/>
                  </a:cubicBezTo>
                  <a:cubicBezTo>
                    <a:pt x="2009230" y="923653"/>
                    <a:pt x="2009775" y="947738"/>
                    <a:pt x="2009775" y="947738"/>
                  </a:cubicBezTo>
                  <a:cubicBezTo>
                    <a:pt x="2014932" y="988988"/>
                    <a:pt x="2024063" y="986632"/>
                    <a:pt x="2014538" y="995363"/>
                  </a:cubicBez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9512" y="1412776"/>
              <a:ext cx="1096775" cy="58477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IN" sz="3200">
                  <a:latin typeface="Times New Roman"/>
                  <a:cs typeface="Times New Roman"/>
                </a:rPr>
                <a:t>SiMg</a:t>
              </a:r>
              <a:endParaRPr lang="en-IN" sz="3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1211288" y="1556792"/>
              <a:ext cx="1165975" cy="153282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291944" y="1484784"/>
            <a:ext cx="4456520" cy="1004416"/>
            <a:chOff x="4177563" y="1484784"/>
            <a:chExt cx="4456520" cy="1004416"/>
          </a:xfrm>
        </p:grpSpPr>
        <p:sp>
          <p:nvSpPr>
            <p:cNvPr id="5" name="Freeform 4"/>
            <p:cNvSpPr/>
            <p:nvPr/>
          </p:nvSpPr>
          <p:spPr>
            <a:xfrm>
              <a:off x="4177563" y="1687688"/>
              <a:ext cx="2411278" cy="801512"/>
            </a:xfrm>
            <a:custGeom>
              <a:avLst/>
              <a:gdLst>
                <a:gd name="connsiteX0" fmla="*/ 178537 w 2411278"/>
                <a:gd name="connsiteY0" fmla="*/ 306212 h 801512"/>
                <a:gd name="connsiteX1" fmla="*/ 64237 w 2411278"/>
                <a:gd name="connsiteY1" fmla="*/ 407812 h 801512"/>
                <a:gd name="connsiteX2" fmla="*/ 13437 w 2411278"/>
                <a:gd name="connsiteY2" fmla="*/ 484012 h 801512"/>
                <a:gd name="connsiteX3" fmla="*/ 26137 w 2411278"/>
                <a:gd name="connsiteY3" fmla="*/ 572912 h 801512"/>
                <a:gd name="connsiteX4" fmla="*/ 64237 w 2411278"/>
                <a:gd name="connsiteY4" fmla="*/ 598312 h 801512"/>
                <a:gd name="connsiteX5" fmla="*/ 457937 w 2411278"/>
                <a:gd name="connsiteY5" fmla="*/ 623712 h 801512"/>
                <a:gd name="connsiteX6" fmla="*/ 546837 w 2411278"/>
                <a:gd name="connsiteY6" fmla="*/ 661812 h 801512"/>
                <a:gd name="connsiteX7" fmla="*/ 584937 w 2411278"/>
                <a:gd name="connsiteY7" fmla="*/ 687212 h 801512"/>
                <a:gd name="connsiteX8" fmla="*/ 813537 w 2411278"/>
                <a:gd name="connsiteY8" fmla="*/ 738012 h 801512"/>
                <a:gd name="connsiteX9" fmla="*/ 851637 w 2411278"/>
                <a:gd name="connsiteY9" fmla="*/ 750712 h 801512"/>
                <a:gd name="connsiteX10" fmla="*/ 927837 w 2411278"/>
                <a:gd name="connsiteY10" fmla="*/ 801512 h 801512"/>
                <a:gd name="connsiteX11" fmla="*/ 1029437 w 2411278"/>
                <a:gd name="connsiteY11" fmla="*/ 788812 h 801512"/>
                <a:gd name="connsiteX12" fmla="*/ 1080237 w 2411278"/>
                <a:gd name="connsiteY12" fmla="*/ 776112 h 801512"/>
                <a:gd name="connsiteX13" fmla="*/ 1118337 w 2411278"/>
                <a:gd name="connsiteY13" fmla="*/ 763412 h 801512"/>
                <a:gd name="connsiteX14" fmla="*/ 1219937 w 2411278"/>
                <a:gd name="connsiteY14" fmla="*/ 750712 h 801512"/>
                <a:gd name="connsiteX15" fmla="*/ 1346937 w 2411278"/>
                <a:gd name="connsiteY15" fmla="*/ 712612 h 801512"/>
                <a:gd name="connsiteX16" fmla="*/ 1461237 w 2411278"/>
                <a:gd name="connsiteY16" fmla="*/ 699912 h 801512"/>
                <a:gd name="connsiteX17" fmla="*/ 1613637 w 2411278"/>
                <a:gd name="connsiteY17" fmla="*/ 674512 h 801512"/>
                <a:gd name="connsiteX18" fmla="*/ 1715237 w 2411278"/>
                <a:gd name="connsiteY18" fmla="*/ 649112 h 801512"/>
                <a:gd name="connsiteX19" fmla="*/ 1880337 w 2411278"/>
                <a:gd name="connsiteY19" fmla="*/ 623712 h 801512"/>
                <a:gd name="connsiteX20" fmla="*/ 1918437 w 2411278"/>
                <a:gd name="connsiteY20" fmla="*/ 611012 h 801512"/>
                <a:gd name="connsiteX21" fmla="*/ 2032737 w 2411278"/>
                <a:gd name="connsiteY21" fmla="*/ 585612 h 801512"/>
                <a:gd name="connsiteX22" fmla="*/ 2108937 w 2411278"/>
                <a:gd name="connsiteY22" fmla="*/ 560212 h 801512"/>
                <a:gd name="connsiteX23" fmla="*/ 2223237 w 2411278"/>
                <a:gd name="connsiteY23" fmla="*/ 509412 h 801512"/>
                <a:gd name="connsiteX24" fmla="*/ 2350237 w 2411278"/>
                <a:gd name="connsiteY24" fmla="*/ 496712 h 801512"/>
                <a:gd name="connsiteX25" fmla="*/ 2362937 w 2411278"/>
                <a:gd name="connsiteY25" fmla="*/ 128412 h 801512"/>
                <a:gd name="connsiteX26" fmla="*/ 2286737 w 2411278"/>
                <a:gd name="connsiteY26" fmla="*/ 103012 h 801512"/>
                <a:gd name="connsiteX27" fmla="*/ 2185137 w 2411278"/>
                <a:gd name="connsiteY27" fmla="*/ 77612 h 801512"/>
                <a:gd name="connsiteX28" fmla="*/ 2134337 w 2411278"/>
                <a:gd name="connsiteY28" fmla="*/ 90312 h 801512"/>
                <a:gd name="connsiteX29" fmla="*/ 2096237 w 2411278"/>
                <a:gd name="connsiteY29" fmla="*/ 128412 h 801512"/>
                <a:gd name="connsiteX30" fmla="*/ 2058137 w 2411278"/>
                <a:gd name="connsiteY30" fmla="*/ 153812 h 801512"/>
                <a:gd name="connsiteX31" fmla="*/ 2020037 w 2411278"/>
                <a:gd name="connsiteY31" fmla="*/ 166512 h 801512"/>
                <a:gd name="connsiteX32" fmla="*/ 1981937 w 2411278"/>
                <a:gd name="connsiteY32" fmla="*/ 191912 h 801512"/>
                <a:gd name="connsiteX33" fmla="*/ 1943837 w 2411278"/>
                <a:gd name="connsiteY33" fmla="*/ 204612 h 801512"/>
                <a:gd name="connsiteX34" fmla="*/ 1905737 w 2411278"/>
                <a:gd name="connsiteY34" fmla="*/ 230012 h 801512"/>
                <a:gd name="connsiteX35" fmla="*/ 1829537 w 2411278"/>
                <a:gd name="connsiteY35" fmla="*/ 255412 h 801512"/>
                <a:gd name="connsiteX36" fmla="*/ 1791437 w 2411278"/>
                <a:gd name="connsiteY36" fmla="*/ 268112 h 801512"/>
                <a:gd name="connsiteX37" fmla="*/ 1588237 w 2411278"/>
                <a:gd name="connsiteY37" fmla="*/ 255412 h 801512"/>
                <a:gd name="connsiteX38" fmla="*/ 1512037 w 2411278"/>
                <a:gd name="connsiteY38" fmla="*/ 204612 h 801512"/>
                <a:gd name="connsiteX39" fmla="*/ 1473937 w 2411278"/>
                <a:gd name="connsiteY39" fmla="*/ 191912 h 801512"/>
                <a:gd name="connsiteX40" fmla="*/ 1346937 w 2411278"/>
                <a:gd name="connsiteY40" fmla="*/ 141112 h 801512"/>
                <a:gd name="connsiteX41" fmla="*/ 1270737 w 2411278"/>
                <a:gd name="connsiteY41" fmla="*/ 115712 h 801512"/>
                <a:gd name="connsiteX42" fmla="*/ 1232637 w 2411278"/>
                <a:gd name="connsiteY42" fmla="*/ 103012 h 801512"/>
                <a:gd name="connsiteX43" fmla="*/ 1194537 w 2411278"/>
                <a:gd name="connsiteY43" fmla="*/ 77612 h 801512"/>
                <a:gd name="connsiteX44" fmla="*/ 1156437 w 2411278"/>
                <a:gd name="connsiteY44" fmla="*/ 1412 h 801512"/>
                <a:gd name="connsiteX45" fmla="*/ 1092937 w 2411278"/>
                <a:gd name="connsiteY45" fmla="*/ 14112 h 801512"/>
                <a:gd name="connsiteX46" fmla="*/ 1016737 w 2411278"/>
                <a:gd name="connsiteY46" fmla="*/ 64912 h 801512"/>
                <a:gd name="connsiteX47" fmla="*/ 978637 w 2411278"/>
                <a:gd name="connsiteY47" fmla="*/ 90312 h 801512"/>
                <a:gd name="connsiteX48" fmla="*/ 902437 w 2411278"/>
                <a:gd name="connsiteY48" fmla="*/ 128412 h 801512"/>
                <a:gd name="connsiteX49" fmla="*/ 813537 w 2411278"/>
                <a:gd name="connsiteY49" fmla="*/ 230012 h 801512"/>
                <a:gd name="connsiteX50" fmla="*/ 775437 w 2411278"/>
                <a:gd name="connsiteY50" fmla="*/ 242712 h 801512"/>
                <a:gd name="connsiteX51" fmla="*/ 597637 w 2411278"/>
                <a:gd name="connsiteY51" fmla="*/ 217312 h 801512"/>
                <a:gd name="connsiteX52" fmla="*/ 521437 w 2411278"/>
                <a:gd name="connsiteY52" fmla="*/ 179212 h 801512"/>
                <a:gd name="connsiteX53" fmla="*/ 356337 w 2411278"/>
                <a:gd name="connsiteY53" fmla="*/ 204612 h 801512"/>
                <a:gd name="connsiteX54" fmla="*/ 318237 w 2411278"/>
                <a:gd name="connsiteY54" fmla="*/ 230012 h 801512"/>
                <a:gd name="connsiteX55" fmla="*/ 305537 w 2411278"/>
                <a:gd name="connsiteY55" fmla="*/ 268112 h 801512"/>
                <a:gd name="connsiteX56" fmla="*/ 229337 w 2411278"/>
                <a:gd name="connsiteY56" fmla="*/ 293512 h 801512"/>
                <a:gd name="connsiteX57" fmla="*/ 140437 w 2411278"/>
                <a:gd name="connsiteY57" fmla="*/ 344312 h 801512"/>
                <a:gd name="connsiteX58" fmla="*/ 64237 w 2411278"/>
                <a:gd name="connsiteY58" fmla="*/ 395112 h 801512"/>
                <a:gd name="connsiteX59" fmla="*/ 737 w 2411278"/>
                <a:gd name="connsiteY59" fmla="*/ 509412 h 801512"/>
                <a:gd name="connsiteX60" fmla="*/ 737 w 2411278"/>
                <a:gd name="connsiteY60" fmla="*/ 534812 h 80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411278" h="801512">
                  <a:moveTo>
                    <a:pt x="178537" y="306212"/>
                  </a:moveTo>
                  <a:cubicBezTo>
                    <a:pt x="101520" y="352422"/>
                    <a:pt x="119777" y="331445"/>
                    <a:pt x="64237" y="407812"/>
                  </a:cubicBezTo>
                  <a:cubicBezTo>
                    <a:pt x="46282" y="432500"/>
                    <a:pt x="13437" y="484012"/>
                    <a:pt x="13437" y="484012"/>
                  </a:cubicBezTo>
                  <a:cubicBezTo>
                    <a:pt x="17670" y="513645"/>
                    <a:pt x="13980" y="545558"/>
                    <a:pt x="26137" y="572912"/>
                  </a:cubicBezTo>
                  <a:cubicBezTo>
                    <a:pt x="32336" y="586860"/>
                    <a:pt x="49270" y="595319"/>
                    <a:pt x="64237" y="598312"/>
                  </a:cubicBezTo>
                  <a:cubicBezTo>
                    <a:pt x="112709" y="608006"/>
                    <a:pt x="456767" y="623650"/>
                    <a:pt x="457937" y="623712"/>
                  </a:cubicBezTo>
                  <a:cubicBezTo>
                    <a:pt x="553589" y="687480"/>
                    <a:pt x="432023" y="612606"/>
                    <a:pt x="546837" y="661812"/>
                  </a:cubicBezTo>
                  <a:cubicBezTo>
                    <a:pt x="560866" y="667825"/>
                    <a:pt x="570989" y="681013"/>
                    <a:pt x="584937" y="687212"/>
                  </a:cubicBezTo>
                  <a:cubicBezTo>
                    <a:pt x="657065" y="719269"/>
                    <a:pt x="736494" y="727006"/>
                    <a:pt x="813537" y="738012"/>
                  </a:cubicBezTo>
                  <a:cubicBezTo>
                    <a:pt x="826237" y="742245"/>
                    <a:pt x="839935" y="744211"/>
                    <a:pt x="851637" y="750712"/>
                  </a:cubicBezTo>
                  <a:cubicBezTo>
                    <a:pt x="878322" y="765537"/>
                    <a:pt x="927837" y="801512"/>
                    <a:pt x="927837" y="801512"/>
                  </a:cubicBezTo>
                  <a:cubicBezTo>
                    <a:pt x="961704" y="797279"/>
                    <a:pt x="995771" y="794423"/>
                    <a:pt x="1029437" y="788812"/>
                  </a:cubicBezTo>
                  <a:cubicBezTo>
                    <a:pt x="1046654" y="785943"/>
                    <a:pt x="1063454" y="780907"/>
                    <a:pt x="1080237" y="776112"/>
                  </a:cubicBezTo>
                  <a:cubicBezTo>
                    <a:pt x="1093109" y="772434"/>
                    <a:pt x="1105166" y="765807"/>
                    <a:pt x="1118337" y="763412"/>
                  </a:cubicBezTo>
                  <a:cubicBezTo>
                    <a:pt x="1151917" y="757307"/>
                    <a:pt x="1186070" y="754945"/>
                    <a:pt x="1219937" y="750712"/>
                  </a:cubicBezTo>
                  <a:cubicBezTo>
                    <a:pt x="1249606" y="740822"/>
                    <a:pt x="1311292" y="718096"/>
                    <a:pt x="1346937" y="712612"/>
                  </a:cubicBezTo>
                  <a:cubicBezTo>
                    <a:pt x="1384826" y="706783"/>
                    <a:pt x="1423288" y="705333"/>
                    <a:pt x="1461237" y="699912"/>
                  </a:cubicBezTo>
                  <a:cubicBezTo>
                    <a:pt x="1512220" y="692629"/>
                    <a:pt x="1563674" y="687003"/>
                    <a:pt x="1613637" y="674512"/>
                  </a:cubicBezTo>
                  <a:cubicBezTo>
                    <a:pt x="1647504" y="666045"/>
                    <a:pt x="1680679" y="654049"/>
                    <a:pt x="1715237" y="649112"/>
                  </a:cubicBezTo>
                  <a:cubicBezTo>
                    <a:pt x="1743595" y="645061"/>
                    <a:pt x="1848619" y="630760"/>
                    <a:pt x="1880337" y="623712"/>
                  </a:cubicBezTo>
                  <a:cubicBezTo>
                    <a:pt x="1893405" y="620808"/>
                    <a:pt x="1905450" y="614259"/>
                    <a:pt x="1918437" y="611012"/>
                  </a:cubicBezTo>
                  <a:cubicBezTo>
                    <a:pt x="1990946" y="592885"/>
                    <a:pt x="1967551" y="605168"/>
                    <a:pt x="2032737" y="585612"/>
                  </a:cubicBezTo>
                  <a:cubicBezTo>
                    <a:pt x="2058382" y="577919"/>
                    <a:pt x="2086660" y="575064"/>
                    <a:pt x="2108937" y="560212"/>
                  </a:cubicBezTo>
                  <a:cubicBezTo>
                    <a:pt x="2148028" y="534151"/>
                    <a:pt x="2169896" y="514746"/>
                    <a:pt x="2223237" y="509412"/>
                  </a:cubicBezTo>
                  <a:lnTo>
                    <a:pt x="2350237" y="496712"/>
                  </a:lnTo>
                  <a:cubicBezTo>
                    <a:pt x="2429371" y="378010"/>
                    <a:pt x="2429370" y="394144"/>
                    <a:pt x="2362937" y="128412"/>
                  </a:cubicBezTo>
                  <a:cubicBezTo>
                    <a:pt x="2356443" y="102437"/>
                    <a:pt x="2312712" y="109506"/>
                    <a:pt x="2286737" y="103012"/>
                  </a:cubicBezTo>
                  <a:lnTo>
                    <a:pt x="2185137" y="77612"/>
                  </a:lnTo>
                  <a:cubicBezTo>
                    <a:pt x="2168204" y="81845"/>
                    <a:pt x="2149492" y="81652"/>
                    <a:pt x="2134337" y="90312"/>
                  </a:cubicBezTo>
                  <a:cubicBezTo>
                    <a:pt x="2118743" y="99223"/>
                    <a:pt x="2110035" y="116914"/>
                    <a:pt x="2096237" y="128412"/>
                  </a:cubicBezTo>
                  <a:cubicBezTo>
                    <a:pt x="2084511" y="138183"/>
                    <a:pt x="2071789" y="146986"/>
                    <a:pt x="2058137" y="153812"/>
                  </a:cubicBezTo>
                  <a:cubicBezTo>
                    <a:pt x="2046163" y="159799"/>
                    <a:pt x="2032011" y="160525"/>
                    <a:pt x="2020037" y="166512"/>
                  </a:cubicBezTo>
                  <a:cubicBezTo>
                    <a:pt x="2006385" y="173338"/>
                    <a:pt x="1995589" y="185086"/>
                    <a:pt x="1981937" y="191912"/>
                  </a:cubicBezTo>
                  <a:cubicBezTo>
                    <a:pt x="1969963" y="197899"/>
                    <a:pt x="1955811" y="198625"/>
                    <a:pt x="1943837" y="204612"/>
                  </a:cubicBezTo>
                  <a:cubicBezTo>
                    <a:pt x="1930185" y="211438"/>
                    <a:pt x="1919685" y="223813"/>
                    <a:pt x="1905737" y="230012"/>
                  </a:cubicBezTo>
                  <a:cubicBezTo>
                    <a:pt x="1881271" y="240886"/>
                    <a:pt x="1854937" y="246945"/>
                    <a:pt x="1829537" y="255412"/>
                  </a:cubicBezTo>
                  <a:lnTo>
                    <a:pt x="1791437" y="268112"/>
                  </a:lnTo>
                  <a:cubicBezTo>
                    <a:pt x="1723704" y="263879"/>
                    <a:pt x="1654415" y="270452"/>
                    <a:pt x="1588237" y="255412"/>
                  </a:cubicBezTo>
                  <a:cubicBezTo>
                    <a:pt x="1558469" y="248647"/>
                    <a:pt x="1540997" y="214265"/>
                    <a:pt x="1512037" y="204612"/>
                  </a:cubicBezTo>
                  <a:lnTo>
                    <a:pt x="1473937" y="191912"/>
                  </a:lnTo>
                  <a:cubicBezTo>
                    <a:pt x="1425979" y="119975"/>
                    <a:pt x="1471790" y="167866"/>
                    <a:pt x="1346937" y="141112"/>
                  </a:cubicBezTo>
                  <a:cubicBezTo>
                    <a:pt x="1320757" y="135502"/>
                    <a:pt x="1296137" y="124179"/>
                    <a:pt x="1270737" y="115712"/>
                  </a:cubicBezTo>
                  <a:cubicBezTo>
                    <a:pt x="1258037" y="111479"/>
                    <a:pt x="1243776" y="110438"/>
                    <a:pt x="1232637" y="103012"/>
                  </a:cubicBezTo>
                  <a:lnTo>
                    <a:pt x="1194537" y="77612"/>
                  </a:lnTo>
                  <a:cubicBezTo>
                    <a:pt x="1189890" y="63671"/>
                    <a:pt x="1174578" y="6595"/>
                    <a:pt x="1156437" y="1412"/>
                  </a:cubicBezTo>
                  <a:cubicBezTo>
                    <a:pt x="1135682" y="-4518"/>
                    <a:pt x="1114104" y="9879"/>
                    <a:pt x="1092937" y="14112"/>
                  </a:cubicBezTo>
                  <a:lnTo>
                    <a:pt x="1016737" y="64912"/>
                  </a:lnTo>
                  <a:cubicBezTo>
                    <a:pt x="1004037" y="73379"/>
                    <a:pt x="993117" y="85485"/>
                    <a:pt x="978637" y="90312"/>
                  </a:cubicBezTo>
                  <a:cubicBezTo>
                    <a:pt x="926057" y="107839"/>
                    <a:pt x="951676" y="95586"/>
                    <a:pt x="902437" y="128412"/>
                  </a:cubicBezTo>
                  <a:cubicBezTo>
                    <a:pt x="864337" y="185562"/>
                    <a:pt x="866454" y="203554"/>
                    <a:pt x="813537" y="230012"/>
                  </a:cubicBezTo>
                  <a:cubicBezTo>
                    <a:pt x="801563" y="235999"/>
                    <a:pt x="788137" y="238479"/>
                    <a:pt x="775437" y="242712"/>
                  </a:cubicBezTo>
                  <a:cubicBezTo>
                    <a:pt x="753040" y="240472"/>
                    <a:pt x="639671" y="235327"/>
                    <a:pt x="597637" y="217312"/>
                  </a:cubicBezTo>
                  <a:cubicBezTo>
                    <a:pt x="425302" y="143454"/>
                    <a:pt x="681980" y="232726"/>
                    <a:pt x="521437" y="179212"/>
                  </a:cubicBezTo>
                  <a:cubicBezTo>
                    <a:pt x="485014" y="182854"/>
                    <a:pt x="402106" y="181727"/>
                    <a:pt x="356337" y="204612"/>
                  </a:cubicBezTo>
                  <a:cubicBezTo>
                    <a:pt x="342685" y="211438"/>
                    <a:pt x="330937" y="221545"/>
                    <a:pt x="318237" y="230012"/>
                  </a:cubicBezTo>
                  <a:cubicBezTo>
                    <a:pt x="314004" y="242712"/>
                    <a:pt x="316430" y="260331"/>
                    <a:pt x="305537" y="268112"/>
                  </a:cubicBezTo>
                  <a:cubicBezTo>
                    <a:pt x="283750" y="283674"/>
                    <a:pt x="229337" y="293512"/>
                    <a:pt x="229337" y="293512"/>
                  </a:cubicBezTo>
                  <a:cubicBezTo>
                    <a:pt x="62694" y="418494"/>
                    <a:pt x="265109" y="275050"/>
                    <a:pt x="140437" y="344312"/>
                  </a:cubicBezTo>
                  <a:cubicBezTo>
                    <a:pt x="113752" y="359137"/>
                    <a:pt x="64237" y="395112"/>
                    <a:pt x="64237" y="395112"/>
                  </a:cubicBezTo>
                  <a:cubicBezTo>
                    <a:pt x="35139" y="438759"/>
                    <a:pt x="10317" y="461512"/>
                    <a:pt x="737" y="509412"/>
                  </a:cubicBezTo>
                  <a:cubicBezTo>
                    <a:pt x="-923" y="517714"/>
                    <a:pt x="737" y="526345"/>
                    <a:pt x="737" y="534812"/>
                  </a:cubicBezTo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97608" y="1484784"/>
              <a:ext cx="9364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320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SiAl</a:t>
              </a:r>
              <a:endParaRPr lang="en-IN" sz="3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Straight Arrow Connector 17"/>
            <p:cNvCxnSpPr>
              <a:stCxn id="9" idx="1"/>
            </p:cNvCxnSpPr>
            <p:nvPr/>
          </p:nvCxnSpPr>
          <p:spPr>
            <a:xfrm flipH="1">
              <a:off x="6631586" y="1777172"/>
              <a:ext cx="1066022" cy="202906"/>
            </a:xfrm>
            <a:prstGeom prst="straightConnector1">
              <a:avLst/>
            </a:prstGeom>
            <a:ln w="34925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2" name="Picture 4" descr="D:\Project\For Ph.D\For Publication\NIT_Durgapur\Class notes\B.Tech 1st Year\Granit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2276872"/>
            <a:ext cx="2088232" cy="15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Project\For Ph.D\For Publication\NIT_Durgapur\Class notes\B.Tech 1st Year\Basal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225405"/>
            <a:ext cx="2123728" cy="1563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70031" y="3791941"/>
            <a:ext cx="824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Basalt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668344" y="3789040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Granite</a:t>
            </a:r>
          </a:p>
        </p:txBody>
      </p:sp>
    </p:spTree>
    <p:extLst>
      <p:ext uri="{BB962C8B-B14F-4D97-AF65-F5344CB8AC3E}">
        <p14:creationId xmlns:p14="http://schemas.microsoft.com/office/powerpoint/2010/main" val="2589593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-171400"/>
            <a:ext cx="7772400" cy="1008113"/>
          </a:xfrm>
        </p:spPr>
        <p:txBody>
          <a:bodyPr>
            <a:normAutofit/>
          </a:bodyPr>
          <a:lstStyle/>
          <a:p>
            <a:r>
              <a:rPr lang="en-IN" sz="3000">
                <a:latin typeface="Times New Roman" panose="02020603050405020304" pitchFamily="18" charset="0"/>
                <a:cs typeface="Times New Roman" panose="02020603050405020304" pitchFamily="18" charset="0"/>
              </a:rPr>
              <a:t>COMPOSITION OF THE CRUST </a:t>
            </a:r>
          </a:p>
        </p:txBody>
      </p:sp>
      <p:pic>
        <p:nvPicPr>
          <p:cNvPr id="4098" name="Picture 2" descr="D:\Project\For Ph.D\For Publication\NIT_Durgapur\Class notes\B.Tech 1st Year\Comp of Earth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730534"/>
            <a:ext cx="3693555" cy="255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0363" y="3356992"/>
            <a:ext cx="94381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Mineral:</a:t>
            </a:r>
          </a:p>
          <a:p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Naturally occurring, inorganic substance having a definite chemical composition. </a:t>
            </a:r>
          </a:p>
          <a:p>
            <a: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E.g., Quartz, Feldspar, Olivine, Garnet, Kyanite, Biotite, etc.</a:t>
            </a:r>
          </a:p>
          <a:p>
            <a:endParaRPr lang="en-I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minerals are crystalline in form (i.e., with regular internal atomic structure).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However, there are few minerals, which are amorphous (e.g., Opal, glass)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34636" y="1175828"/>
            <a:ext cx="4889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Major Nine elements:</a:t>
            </a:r>
          </a:p>
          <a:p>
            <a: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O, Si, Al, Fe, Ca, Na, K, Mg, and </a:t>
            </a:r>
            <a:r>
              <a:rPr lang="en-IN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Ti</a:t>
            </a:r>
            <a:endParaRPr lang="en-I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4749453" y="1955741"/>
            <a:ext cx="1334715" cy="1545267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39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-171400"/>
            <a:ext cx="7772400" cy="1008113"/>
          </a:xfrm>
        </p:spPr>
        <p:txBody>
          <a:bodyPr>
            <a:normAutofit/>
          </a:bodyPr>
          <a:lstStyle/>
          <a:p>
            <a:r>
              <a:rPr lang="en-IN" sz="3000">
                <a:latin typeface="Times New Roman" panose="02020603050405020304" pitchFamily="18" charset="0"/>
                <a:cs typeface="Times New Roman" panose="02020603050405020304" pitchFamily="18" charset="0"/>
              </a:rPr>
              <a:t>MINERALS AND ROCKS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219" y="817661"/>
            <a:ext cx="55939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Mineral: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Economic Minerals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Fe: Magnetite, Hematite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Cu: Chalcopyrite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Pb</a:t>
            </a: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: Galena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U: Uraninite</a:t>
            </a:r>
            <a: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33970" y="978713"/>
            <a:ext cx="55939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endParaRPr lang="en-IN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Rock Forming Minerals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Quartz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Feldspar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Garnet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Amphibole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5496" y="3501007"/>
            <a:ext cx="9072462" cy="3001600"/>
            <a:chOff x="35496" y="3501007"/>
            <a:chExt cx="9072462" cy="3001600"/>
          </a:xfrm>
        </p:grpSpPr>
        <p:pic>
          <p:nvPicPr>
            <p:cNvPr id="5122" name="Picture 2" descr="Related imag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10" b="11165"/>
            <a:stretch/>
          </p:blipFill>
          <p:spPr bwMode="auto">
            <a:xfrm>
              <a:off x="4716016" y="3501007"/>
              <a:ext cx="4391942" cy="3001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7" name="Picture 7" descr="D:\Project\For Ph.D\For Publication\NIT_Durgapur\Class notes\B.Tech 1st Year\Hematite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12" r="6210"/>
            <a:stretch/>
          </p:blipFill>
          <p:spPr bwMode="auto">
            <a:xfrm>
              <a:off x="35496" y="3501009"/>
              <a:ext cx="4729630" cy="3001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1420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975B333748E74B844DC44E89404066" ma:contentTypeVersion="7" ma:contentTypeDescription="Create a new document." ma:contentTypeScope="" ma:versionID="a486b1a1e4727d7bd30835379bab1979">
  <xsd:schema xmlns:xsd="http://www.w3.org/2001/XMLSchema" xmlns:xs="http://www.w3.org/2001/XMLSchema" xmlns:p="http://schemas.microsoft.com/office/2006/metadata/properties" xmlns:ns2="d7cc143a-3f67-42fd-9118-f78946efae5b" xmlns:ns3="20c546e2-e958-4cfa-8e37-6669aa5a0fa7" targetNamespace="http://schemas.microsoft.com/office/2006/metadata/properties" ma:root="true" ma:fieldsID="95649ddf54480a334d4e9de6b93cc474" ns2:_="" ns3:_="">
    <xsd:import namespace="d7cc143a-3f67-42fd-9118-f78946efae5b"/>
    <xsd:import namespace="20c546e2-e958-4cfa-8e37-6669aa5a0f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cc143a-3f67-42fd-9118-f78946efae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c546e2-e958-4cfa-8e37-6669aa5a0fa7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29B2D24-1EB5-4D3B-A545-7CB27B89BFC3}">
  <ds:schemaRefs>
    <ds:schemaRef ds:uri="20c546e2-e958-4cfa-8e37-6669aa5a0fa7"/>
    <ds:schemaRef ds:uri="d7cc143a-3f67-42fd-9118-f78946efae5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12AD9EE-D4CF-4624-A3D0-5477D4BF49D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8164FDF-31C4-469B-A99F-DAA31459B0E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30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PowerPoint Presentation</vt:lpstr>
      <vt:lpstr>PowerPoint Presentation</vt:lpstr>
      <vt:lpstr>PowerPoint Presentation</vt:lpstr>
      <vt:lpstr>INTERNAL STRUCTURE OF EARTH</vt:lpstr>
      <vt:lpstr>INTERNAL STRUCTURE OF EARTH</vt:lpstr>
      <vt:lpstr>LITHOSPHERE</vt:lpstr>
      <vt:lpstr>STRUCTURE OF THE CRUST </vt:lpstr>
      <vt:lpstr>COMPOSITION OF THE CRUST </vt:lpstr>
      <vt:lpstr>MINERALS AND ROCKS </vt:lpstr>
      <vt:lpstr>Properties of MINERALS</vt:lpstr>
      <vt:lpstr>ROCKS </vt:lpstr>
      <vt:lpstr>ROCKS Exposure </vt:lpstr>
      <vt:lpstr>Igneous Rocks </vt:lpstr>
      <vt:lpstr>Igneous Rocks </vt:lpstr>
      <vt:lpstr>Igneous Rocks </vt:lpstr>
      <vt:lpstr>Sedimentary Rocks </vt:lpstr>
      <vt:lpstr>Sedimentary Rocks </vt:lpstr>
      <vt:lpstr>Metamorphic Rocks </vt:lpstr>
      <vt:lpstr>Metamorphic Rocks </vt:lpstr>
      <vt:lpstr>Metamorphic Rocks </vt:lpstr>
      <vt:lpstr>Metamorphic Rocks </vt:lpstr>
      <vt:lpstr>Rock cycle</vt:lpstr>
      <vt:lpstr>Structures resulted from Deformation</vt:lpstr>
      <vt:lpstr>Structures resulted from Deformation</vt:lpstr>
      <vt:lpstr>Continental Drift</vt:lpstr>
      <vt:lpstr>Continental Drift</vt:lpstr>
      <vt:lpstr>Continental Drift</vt:lpstr>
      <vt:lpstr>Plate Tectonics</vt:lpstr>
      <vt:lpstr>Divergent/ Constructive  </vt:lpstr>
      <vt:lpstr>Divergent/ Constructive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Manoj</dc:creator>
  <cp:revision>1</cp:revision>
  <dcterms:created xsi:type="dcterms:W3CDTF">2019-01-09T04:35:33Z</dcterms:created>
  <dcterms:modified xsi:type="dcterms:W3CDTF">2022-03-24T17:34:19Z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0x0101001C975B333748E74B844DC44E89404066</vt:lpwstr>
  </property>
</Properties>
</file>